
<file path=[Content_Types].xml><?xml version="1.0" encoding="utf-8"?>
<Types xmlns="http://schemas.openxmlformats.org/package/2006/content-types">
  <Default Extension="emf" ContentType="image/x-emf"/>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4"/>
  </p:notesMasterIdLst>
  <p:sldIdLst>
    <p:sldId id="256" r:id="rId2"/>
    <p:sldId id="430" r:id="rId3"/>
    <p:sldId id="429" r:id="rId4"/>
    <p:sldId id="421" r:id="rId5"/>
    <p:sldId id="422" r:id="rId6"/>
    <p:sldId id="423" r:id="rId7"/>
    <p:sldId id="282" r:id="rId8"/>
    <p:sldId id="431" r:id="rId9"/>
    <p:sldId id="432" r:id="rId10"/>
    <p:sldId id="433" r:id="rId11"/>
    <p:sldId id="426" r:id="rId12"/>
    <p:sldId id="270" r:id="rId13"/>
  </p:sldIdLst>
  <p:sldSz cx="18288000" cy="10287000"/>
  <p:notesSz cx="6858000" cy="9144000"/>
  <p:embeddedFontLst>
    <p:embeddedFont>
      <p:font typeface="Arial Unicode Bold" panose="020B0604020202020204" charset="-128"/>
      <p:regular r:id="rId15"/>
      <p:bold r:id="rId1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F409A"/>
    <a:srgbClr val="393E92"/>
    <a:srgbClr val="F3742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autoAdjust="0"/>
    <p:restoredTop sz="94646" autoAdjust="0"/>
  </p:normalViewPr>
  <p:slideViewPr>
    <p:cSldViewPr>
      <p:cViewPr varScale="1">
        <p:scale>
          <a:sx n="52" d="100"/>
          <a:sy n="52" d="100"/>
        </p:scale>
        <p:origin x="850" y="5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1.fntdata"/><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V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9973649-E68F-7547-B3E6-410CA33DFD23}" type="datetimeFigureOut">
              <a:t>2/27/2025</a:t>
            </a:fld>
            <a:endParaRPr lang="en-V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V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V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4F9DA84-3FF9-FB45-98BD-20A27889F2B0}" type="slidenum">
              <a:t>‹#›</a:t>
            </a:fld>
            <a:endParaRPr lang="en-VN"/>
          </a:p>
        </p:txBody>
      </p:sp>
    </p:spTree>
    <p:extLst>
      <p:ext uri="{BB962C8B-B14F-4D97-AF65-F5344CB8AC3E}">
        <p14:creationId xmlns:p14="http://schemas.microsoft.com/office/powerpoint/2010/main" val="41793123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4F9DA84-3FF9-FB45-98BD-20A27889F2B0}" type="slidenum">
              <a:rPr lang="en-US" smtClean="0"/>
              <a:t>3</a:t>
            </a:fld>
            <a:endParaRPr lang="en-US"/>
          </a:p>
        </p:txBody>
      </p:sp>
    </p:spTree>
    <p:extLst>
      <p:ext uri="{BB962C8B-B14F-4D97-AF65-F5344CB8AC3E}">
        <p14:creationId xmlns:p14="http://schemas.microsoft.com/office/powerpoint/2010/main" val="9349207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4F9DA84-3FF9-FB45-98BD-20A27889F2B0}" type="slidenum">
              <a:rPr lang="en-US" smtClean="0"/>
              <a:t>6</a:t>
            </a:fld>
            <a:endParaRPr lang="en-US"/>
          </a:p>
        </p:txBody>
      </p:sp>
    </p:spTree>
    <p:extLst>
      <p:ext uri="{BB962C8B-B14F-4D97-AF65-F5344CB8AC3E}">
        <p14:creationId xmlns:p14="http://schemas.microsoft.com/office/powerpoint/2010/main" val="42175152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2/27/2025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2/27/2025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2/27/2025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2/27/2025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2/27/2025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2/27/2025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2/27/2025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2/27/2025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emf"/><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8.pn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jpe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 Id="rId4" Type="http://schemas.openxmlformats.org/officeDocument/2006/relationships/image" Target="../media/image23.sv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eg"/><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1.png"/><Relationship Id="rId7" Type="http://schemas.openxmlformats.org/officeDocument/2006/relationships/image" Target="../media/image9.jpe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5.emf"/><Relationship Id="rId5" Type="http://schemas.openxmlformats.org/officeDocument/2006/relationships/image" Target="../media/image3.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11.gif"/><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jpeg"/><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D6C0F"/>
        </a:solidFill>
        <a:effectLst/>
      </p:bgPr>
    </p:bg>
    <p:spTree>
      <p:nvGrpSpPr>
        <p:cNvPr id="1" name=""/>
        <p:cNvGrpSpPr/>
        <p:nvPr/>
      </p:nvGrpSpPr>
      <p:grpSpPr>
        <a:xfrm>
          <a:off x="0" y="0"/>
          <a:ext cx="0" cy="0"/>
          <a:chOff x="0" y="0"/>
          <a:chExt cx="0" cy="0"/>
        </a:xfrm>
      </p:grpSpPr>
      <p:sp>
        <p:nvSpPr>
          <p:cNvPr id="2" name="Freeform 2"/>
          <p:cNvSpPr/>
          <p:nvPr/>
        </p:nvSpPr>
        <p:spPr>
          <a:xfrm>
            <a:off x="0" y="975195"/>
            <a:ext cx="4450490" cy="8914306"/>
          </a:xfrm>
          <a:custGeom>
            <a:avLst/>
            <a:gdLst/>
            <a:ahLst/>
            <a:cxnLst/>
            <a:rect l="l" t="t" r="r" b="b"/>
            <a:pathLst>
              <a:path w="4450490" h="8914306">
                <a:moveTo>
                  <a:pt x="0" y="0"/>
                </a:moveTo>
                <a:lnTo>
                  <a:pt x="4450490" y="0"/>
                </a:lnTo>
                <a:lnTo>
                  <a:pt x="4450490" y="8914306"/>
                </a:lnTo>
                <a:lnTo>
                  <a:pt x="0" y="8914306"/>
                </a:lnTo>
                <a:lnTo>
                  <a:pt x="0" y="0"/>
                </a:lnTo>
                <a:close/>
              </a:path>
            </a:pathLst>
          </a:custGeom>
          <a:blipFill>
            <a:blip r:embed="rId2"/>
            <a:stretch>
              <a:fillRect/>
            </a:stretch>
          </a:blipFill>
        </p:spPr>
      </p:sp>
      <p:sp>
        <p:nvSpPr>
          <p:cNvPr id="3" name="Freeform 3"/>
          <p:cNvSpPr/>
          <p:nvPr/>
        </p:nvSpPr>
        <p:spPr>
          <a:xfrm>
            <a:off x="30480" y="981869"/>
            <a:ext cx="4460621" cy="8986231"/>
          </a:xfrm>
          <a:custGeom>
            <a:avLst/>
            <a:gdLst/>
            <a:ahLst/>
            <a:cxnLst/>
            <a:rect l="l" t="t" r="r" b="b"/>
            <a:pathLst>
              <a:path w="4460621" h="8986231">
                <a:moveTo>
                  <a:pt x="0" y="0"/>
                </a:moveTo>
                <a:lnTo>
                  <a:pt x="4460621" y="0"/>
                </a:lnTo>
                <a:lnTo>
                  <a:pt x="4460621" y="8986231"/>
                </a:lnTo>
                <a:lnTo>
                  <a:pt x="0" y="8986231"/>
                </a:lnTo>
                <a:lnTo>
                  <a:pt x="0" y="0"/>
                </a:lnTo>
                <a:close/>
              </a:path>
            </a:pathLst>
          </a:custGeom>
          <a:blipFill>
            <a:blip r:embed="rId3"/>
            <a:stretch>
              <a:fillRect r="-4967"/>
            </a:stretch>
          </a:blipFill>
        </p:spPr>
      </p:sp>
      <p:sp>
        <p:nvSpPr>
          <p:cNvPr id="4" name="Freeform 4"/>
          <p:cNvSpPr/>
          <p:nvPr/>
        </p:nvSpPr>
        <p:spPr>
          <a:xfrm>
            <a:off x="0" y="9635852"/>
            <a:ext cx="18288000" cy="762840"/>
          </a:xfrm>
          <a:custGeom>
            <a:avLst/>
            <a:gdLst/>
            <a:ahLst/>
            <a:cxnLst/>
            <a:rect l="l" t="t" r="r" b="b"/>
            <a:pathLst>
              <a:path w="18288000" h="762840">
                <a:moveTo>
                  <a:pt x="0" y="0"/>
                </a:moveTo>
                <a:lnTo>
                  <a:pt x="18288000" y="0"/>
                </a:lnTo>
                <a:lnTo>
                  <a:pt x="18288000" y="762840"/>
                </a:lnTo>
                <a:lnTo>
                  <a:pt x="0" y="762840"/>
                </a:lnTo>
                <a:lnTo>
                  <a:pt x="0" y="0"/>
                </a:lnTo>
                <a:close/>
              </a:path>
            </a:pathLst>
          </a:custGeom>
          <a:blipFill>
            <a:blip r:embed="rId4"/>
            <a:stretch>
              <a:fillRect t="-6937" b="-6937"/>
            </a:stretch>
          </a:blipFill>
        </p:spPr>
      </p:sp>
      <p:sp>
        <p:nvSpPr>
          <p:cNvPr id="5" name="Freeform 5"/>
          <p:cNvSpPr/>
          <p:nvPr/>
        </p:nvSpPr>
        <p:spPr>
          <a:xfrm>
            <a:off x="9551906" y="745374"/>
            <a:ext cx="3628048" cy="3292539"/>
          </a:xfrm>
          <a:custGeom>
            <a:avLst/>
            <a:gdLst/>
            <a:ahLst/>
            <a:cxnLst/>
            <a:rect l="l" t="t" r="r" b="b"/>
            <a:pathLst>
              <a:path w="3628048" h="3292539">
                <a:moveTo>
                  <a:pt x="0" y="0"/>
                </a:moveTo>
                <a:lnTo>
                  <a:pt x="3628049" y="0"/>
                </a:lnTo>
                <a:lnTo>
                  <a:pt x="3628049" y="3292539"/>
                </a:lnTo>
                <a:lnTo>
                  <a:pt x="0" y="3292539"/>
                </a:lnTo>
                <a:lnTo>
                  <a:pt x="0" y="0"/>
                </a:lnTo>
                <a:close/>
              </a:path>
            </a:pathLst>
          </a:custGeom>
          <a:blipFill>
            <a:blip r:embed="rId5"/>
            <a:stretch>
              <a:fillRect/>
            </a:stretch>
          </a:blipFill>
        </p:spPr>
      </p:sp>
      <p:sp>
        <p:nvSpPr>
          <p:cNvPr id="6" name="TextBox 6"/>
          <p:cNvSpPr txBox="1"/>
          <p:nvPr/>
        </p:nvSpPr>
        <p:spPr>
          <a:xfrm>
            <a:off x="4343309" y="4381500"/>
            <a:ext cx="14005165" cy="4141583"/>
          </a:xfrm>
          <a:prstGeom prst="rect">
            <a:avLst/>
          </a:prstGeom>
        </p:spPr>
        <p:txBody>
          <a:bodyPr lIns="0" tIns="0" rIns="0" bIns="0" rtlCol="0" anchor="t">
            <a:spAutoFit/>
          </a:bodyPr>
          <a:lstStyle/>
          <a:p>
            <a:pPr algn="ctr">
              <a:lnSpc>
                <a:spcPct val="130000"/>
              </a:lnSpc>
            </a:pPr>
            <a:r>
              <a:rPr lang="en-US" sz="4400">
                <a:solidFill>
                  <a:srgbClr val="F5FFFB"/>
                </a:solidFill>
                <a:latin typeface="Arial Unicode Bold"/>
                <a:ea typeface="Arial Unicode Bold"/>
                <a:cs typeface="Arial Unicode Bold"/>
                <a:sym typeface="Arial Unicode Bold"/>
              </a:rPr>
              <a:t>THỰC TẬP CNTT 5: TRIỂN KHAI ỨNG DỤNG AI, IoT</a:t>
            </a:r>
          </a:p>
          <a:p>
            <a:pPr algn="ctr">
              <a:lnSpc>
                <a:spcPct val="130000"/>
              </a:lnSpc>
            </a:pPr>
            <a:r>
              <a:rPr lang="en-US" sz="4000">
                <a:solidFill>
                  <a:srgbClr val="F5FFFB"/>
                </a:solidFill>
                <a:latin typeface="Arial Unicode Bold"/>
                <a:ea typeface="Arial Unicode Bold"/>
                <a:cs typeface="Arial Unicode Bold"/>
                <a:sym typeface="Arial Unicode Bold"/>
              </a:rPr>
              <a:t>GIỚI THIỆU VỀ HỌC PHẦN</a:t>
            </a:r>
            <a:endParaRPr lang="en-US" sz="3600">
              <a:solidFill>
                <a:srgbClr val="F5FFFB"/>
              </a:solidFill>
              <a:latin typeface="Arial Unicode Bold"/>
              <a:ea typeface="Arial Unicode Bold"/>
              <a:cs typeface="Arial Unicode Bold"/>
              <a:sym typeface="Arial Unicode Bold"/>
            </a:endParaRPr>
          </a:p>
          <a:p>
            <a:pPr algn="ctr">
              <a:lnSpc>
                <a:spcPct val="130000"/>
              </a:lnSpc>
            </a:pPr>
            <a:endParaRPr lang="en-US" sz="1200" dirty="0">
              <a:solidFill>
                <a:srgbClr val="F5FFFB"/>
              </a:solidFill>
              <a:latin typeface="Arial Unicode Bold"/>
              <a:ea typeface="Arial Unicode Bold"/>
              <a:cs typeface="Arial Unicode Bold"/>
              <a:sym typeface="Arial Unicode Bold"/>
            </a:endParaRPr>
          </a:p>
          <a:p>
            <a:pPr>
              <a:lnSpc>
                <a:spcPts val="5967"/>
              </a:lnSpc>
            </a:pPr>
            <a:r>
              <a:rPr lang="en-US" sz="4000" dirty="0">
                <a:solidFill>
                  <a:srgbClr val="F5FFFB"/>
                </a:solidFill>
                <a:latin typeface="Arial" panose="020B0604020202020204" pitchFamily="34" charset="0"/>
                <a:ea typeface="Arial Unicode Bold"/>
                <a:cs typeface="Arial" panose="020B0604020202020204" pitchFamily="34" charset="0"/>
                <a:sym typeface="Arial Unicode Bold"/>
              </a:rPr>
              <a:t>	</a:t>
            </a:r>
            <a:r>
              <a:rPr lang="en-US" sz="3600" dirty="0">
                <a:solidFill>
                  <a:srgbClr val="F5FFFB"/>
                </a:solidFill>
                <a:latin typeface="Arial" panose="020B0604020202020204" pitchFamily="34" charset="0"/>
                <a:ea typeface="Arial Unicode Bold"/>
                <a:cs typeface="Arial" panose="020B0604020202020204" pitchFamily="34" charset="0"/>
                <a:sym typeface="Arial Unicode Bold"/>
              </a:rPr>
              <a:t>Giảng viên: ThS. Lê Trung Hiếu </a:t>
            </a:r>
          </a:p>
          <a:p>
            <a:pPr>
              <a:lnSpc>
                <a:spcPts val="5967"/>
              </a:lnSpc>
            </a:pPr>
            <a:r>
              <a:rPr lang="en-US" sz="3600" dirty="0">
                <a:solidFill>
                  <a:srgbClr val="F5FFFB"/>
                </a:solidFill>
                <a:latin typeface="Arial" panose="020B0604020202020204" pitchFamily="34" charset="0"/>
                <a:ea typeface="Arial Unicode Bold"/>
                <a:cs typeface="Arial" panose="020B0604020202020204" pitchFamily="34" charset="0"/>
                <a:sym typeface="Arial Unicode Bold"/>
              </a:rPr>
              <a:t>	Điện thoại: 0966.851.676 </a:t>
            </a:r>
            <a:r>
              <a:rPr lang="en-US" sz="3600" dirty="0">
                <a:solidFill>
                  <a:srgbClr val="F5FFFB"/>
                </a:solidFill>
                <a:latin typeface="Arial" panose="020B0604020202020204" pitchFamily="34" charset="0"/>
                <a:ea typeface="Arial Unicode Bold"/>
                <a:cs typeface="Arial" panose="020B0604020202020204" pitchFamily="34" charset="0"/>
                <a:sym typeface="Wingdings" pitchFamily="2" charset="2"/>
              </a:rPr>
              <a:t></a:t>
            </a:r>
            <a:endParaRPr lang="en-US" sz="3600" dirty="0">
              <a:solidFill>
                <a:srgbClr val="F5FFFB"/>
              </a:solidFill>
              <a:latin typeface="Arial" panose="020B0604020202020204" pitchFamily="34" charset="0"/>
              <a:ea typeface="Arial Unicode Bold"/>
              <a:cs typeface="Arial" panose="020B0604020202020204" pitchFamily="34" charset="0"/>
              <a:sym typeface="Arial Unicode Bold"/>
            </a:endParaRPr>
          </a:p>
          <a:p>
            <a:pPr>
              <a:lnSpc>
                <a:spcPts val="5967"/>
              </a:lnSpc>
            </a:pPr>
            <a:r>
              <a:rPr lang="en-US" sz="3600" dirty="0">
                <a:solidFill>
                  <a:srgbClr val="F5FFFB"/>
                </a:solidFill>
                <a:latin typeface="Arial" panose="020B0604020202020204" pitchFamily="34" charset="0"/>
                <a:ea typeface="Arial Unicode Bold"/>
                <a:cs typeface="Arial" panose="020B0604020202020204" pitchFamily="34" charset="0"/>
                <a:sym typeface="Arial Unicode Bold"/>
              </a:rPr>
              <a:t>	Email: hieult@dainam.edu.vn</a:t>
            </a:r>
            <a:endParaRPr lang="en-US" sz="4000" dirty="0">
              <a:solidFill>
                <a:srgbClr val="F5FFFB"/>
              </a:solidFill>
              <a:latin typeface="Arial" panose="020B0604020202020204" pitchFamily="34" charset="0"/>
              <a:ea typeface="Arial Unicode Bold"/>
              <a:cs typeface="Arial" panose="020B0604020202020204" pitchFamily="34" charset="0"/>
              <a:sym typeface="Arial Unicode Bold"/>
            </a:endParaRPr>
          </a:p>
        </p:txBody>
      </p:sp>
      <p:pic>
        <p:nvPicPr>
          <p:cNvPr id="8" name="Picture 7">
            <a:extLst>
              <a:ext uri="{FF2B5EF4-FFF2-40B4-BE49-F238E27FC236}">
                <a16:creationId xmlns:a16="http://schemas.microsoft.com/office/drawing/2014/main" id="{C82DBF24-E1C3-E117-BC08-D0C7AE5FA78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70000" y="1270000"/>
            <a:ext cx="63500" cy="762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0F427B-E367-E909-0F5C-681C19694303}"/>
            </a:ext>
          </a:extLst>
        </p:cNvPr>
        <p:cNvGrpSpPr/>
        <p:nvPr/>
      </p:nvGrpSpPr>
      <p:grpSpPr>
        <a:xfrm>
          <a:off x="0" y="0"/>
          <a:ext cx="0" cy="0"/>
          <a:chOff x="0" y="0"/>
          <a:chExt cx="0" cy="0"/>
        </a:xfrm>
      </p:grpSpPr>
      <p:pic>
        <p:nvPicPr>
          <p:cNvPr id="9" name="Picture 8">
            <a:extLst>
              <a:ext uri="{FF2B5EF4-FFF2-40B4-BE49-F238E27FC236}">
                <a16:creationId xmlns:a16="http://schemas.microsoft.com/office/drawing/2014/main" id="{CC377223-BB84-EC37-9FEF-FA1DE313C938}"/>
              </a:ext>
            </a:extLst>
          </p:cNvPr>
          <p:cNvPicPr>
            <a:picLocks noChangeAspect="1"/>
          </p:cNvPicPr>
          <p:nvPr/>
        </p:nvPicPr>
        <p:blipFill>
          <a:blip r:embed="rId2"/>
          <a:stretch>
            <a:fillRect/>
          </a:stretch>
        </p:blipFill>
        <p:spPr>
          <a:xfrm>
            <a:off x="13188146" y="6148153"/>
            <a:ext cx="5075273" cy="4067918"/>
          </a:xfrm>
          <a:prstGeom prst="rect">
            <a:avLst/>
          </a:prstGeom>
        </p:spPr>
      </p:pic>
      <p:sp>
        <p:nvSpPr>
          <p:cNvPr id="2" name="Freeform 2">
            <a:extLst>
              <a:ext uri="{FF2B5EF4-FFF2-40B4-BE49-F238E27FC236}">
                <a16:creationId xmlns:a16="http://schemas.microsoft.com/office/drawing/2014/main" id="{25EBAF88-2940-1173-422C-EB763057CCC8}"/>
              </a:ext>
            </a:extLst>
          </p:cNvPr>
          <p:cNvSpPr/>
          <p:nvPr/>
        </p:nvSpPr>
        <p:spPr>
          <a:xfrm>
            <a:off x="0" y="9635852"/>
            <a:ext cx="18288000" cy="651148"/>
          </a:xfrm>
          <a:custGeom>
            <a:avLst/>
            <a:gdLst/>
            <a:ahLst/>
            <a:cxnLst/>
            <a:rect l="l" t="t" r="r" b="b"/>
            <a:pathLst>
              <a:path w="18288000" h="651148">
                <a:moveTo>
                  <a:pt x="0" y="0"/>
                </a:moveTo>
                <a:lnTo>
                  <a:pt x="18288000" y="0"/>
                </a:lnTo>
                <a:lnTo>
                  <a:pt x="18288000" y="651148"/>
                </a:lnTo>
                <a:lnTo>
                  <a:pt x="0" y="651148"/>
                </a:lnTo>
                <a:lnTo>
                  <a:pt x="0" y="0"/>
                </a:lnTo>
                <a:close/>
              </a:path>
            </a:pathLst>
          </a:custGeom>
          <a:blipFill>
            <a:blip r:embed="rId3"/>
            <a:stretch>
              <a:fillRect t="-16703" b="-16703"/>
            </a:stretch>
          </a:blipFill>
        </p:spPr>
      </p:sp>
      <p:sp>
        <p:nvSpPr>
          <p:cNvPr id="3" name="Freeform 3">
            <a:extLst>
              <a:ext uri="{FF2B5EF4-FFF2-40B4-BE49-F238E27FC236}">
                <a16:creationId xmlns:a16="http://schemas.microsoft.com/office/drawing/2014/main" id="{6D7A9338-E8F5-E8F0-2E75-7C4E784C2FB9}"/>
              </a:ext>
            </a:extLst>
          </p:cNvPr>
          <p:cNvSpPr/>
          <p:nvPr/>
        </p:nvSpPr>
        <p:spPr>
          <a:xfrm>
            <a:off x="15468600" y="237058"/>
            <a:ext cx="2057400" cy="1763204"/>
          </a:xfrm>
          <a:custGeom>
            <a:avLst/>
            <a:gdLst/>
            <a:ahLst/>
            <a:cxnLst/>
            <a:rect l="l" t="t" r="r" b="b"/>
            <a:pathLst>
              <a:path w="947177" h="859563">
                <a:moveTo>
                  <a:pt x="0" y="0"/>
                </a:moveTo>
                <a:lnTo>
                  <a:pt x="947177" y="0"/>
                </a:lnTo>
                <a:lnTo>
                  <a:pt x="947177" y="859563"/>
                </a:lnTo>
                <a:lnTo>
                  <a:pt x="0" y="859563"/>
                </a:lnTo>
                <a:lnTo>
                  <a:pt x="0" y="0"/>
                </a:lnTo>
                <a:close/>
              </a:path>
            </a:pathLst>
          </a:custGeom>
          <a:blipFill>
            <a:blip r:embed="rId4"/>
            <a:stretch>
              <a:fillRect/>
            </a:stretch>
          </a:blipFill>
        </p:spPr>
      </p:sp>
      <p:sp>
        <p:nvSpPr>
          <p:cNvPr id="207" name="TextBox 206">
            <a:extLst>
              <a:ext uri="{FF2B5EF4-FFF2-40B4-BE49-F238E27FC236}">
                <a16:creationId xmlns:a16="http://schemas.microsoft.com/office/drawing/2014/main" id="{80C92938-7AA2-EA1C-4DFB-96B1CBF0BEBF}"/>
              </a:ext>
            </a:extLst>
          </p:cNvPr>
          <p:cNvSpPr txBox="1"/>
          <p:nvPr/>
        </p:nvSpPr>
        <p:spPr>
          <a:xfrm>
            <a:off x="533400" y="355987"/>
            <a:ext cx="13280136" cy="1323439"/>
          </a:xfrm>
          <a:prstGeom prst="rect">
            <a:avLst/>
          </a:prstGeom>
          <a:noFill/>
        </p:spPr>
        <p:txBody>
          <a:bodyPr wrap="square" rtlCol="0">
            <a:spAutoFit/>
          </a:bodyPr>
          <a:lstStyle/>
          <a:p>
            <a:r>
              <a:rPr lang="en-US" sz="4000" b="1" dirty="0">
                <a:latin typeface="Times  New Roman"/>
              </a:rPr>
              <a:t>PYCHARM VÀ ỨNG DỤNG TRONG BÀI TOÁN NHẬN DẠNG CHUYỂN ĐỘNG QUA CAMERA</a:t>
            </a:r>
            <a:endParaRPr lang="en-US" sz="4000" b="1" dirty="0">
              <a:solidFill>
                <a:srgbClr val="1F409A"/>
              </a:solidFill>
              <a:latin typeface="Times  New Roman"/>
              <a:cs typeface="Arial"/>
            </a:endParaRPr>
          </a:p>
        </p:txBody>
      </p:sp>
      <p:pic>
        <p:nvPicPr>
          <p:cNvPr id="208" name="Picture 207" descr="Dai Nam [PPT] Template 15.png">
            <a:extLst>
              <a:ext uri="{FF2B5EF4-FFF2-40B4-BE49-F238E27FC236}">
                <a16:creationId xmlns:a16="http://schemas.microsoft.com/office/drawing/2014/main" id="{072FDF9F-D258-1F6C-4EE2-B001E23F464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33400" y="1714500"/>
            <a:ext cx="12681785" cy="37785"/>
          </a:xfrm>
          <a:prstGeom prst="rect">
            <a:avLst/>
          </a:prstGeom>
        </p:spPr>
      </p:pic>
      <p:sp>
        <p:nvSpPr>
          <p:cNvPr id="4" name="TextBox 3">
            <a:extLst>
              <a:ext uri="{FF2B5EF4-FFF2-40B4-BE49-F238E27FC236}">
                <a16:creationId xmlns:a16="http://schemas.microsoft.com/office/drawing/2014/main" id="{6AD9D0D0-23B3-43AA-3DBF-05B347249827}"/>
              </a:ext>
            </a:extLst>
          </p:cNvPr>
          <p:cNvSpPr txBox="1"/>
          <p:nvPr/>
        </p:nvSpPr>
        <p:spPr>
          <a:xfrm>
            <a:off x="568377" y="2905112"/>
            <a:ext cx="10913806" cy="4462760"/>
          </a:xfrm>
          <a:prstGeom prst="rect">
            <a:avLst/>
          </a:prstGeom>
          <a:noFill/>
        </p:spPr>
        <p:txBody>
          <a:bodyPr wrap="square" rtlCol="0">
            <a:spAutoFit/>
          </a:bodyPr>
          <a:lstStyle/>
          <a:p>
            <a:r>
              <a:rPr lang="vi-VN" sz="3200" b="1" dirty="0">
                <a:latin typeface="Times  New Roman"/>
              </a:rPr>
              <a:t>3. </a:t>
            </a:r>
            <a:r>
              <a:rPr lang="en-US" sz="3200" b="1" dirty="0" err="1">
                <a:latin typeface="Times  New Roman"/>
              </a:rPr>
              <a:t>Huấn</a:t>
            </a:r>
            <a:r>
              <a:rPr lang="en-US" sz="3200" b="1" dirty="0">
                <a:latin typeface="Times  New Roman"/>
              </a:rPr>
              <a:t> </a:t>
            </a:r>
            <a:r>
              <a:rPr lang="en-US" sz="3200" b="1" dirty="0" err="1">
                <a:latin typeface="Times  New Roman"/>
              </a:rPr>
              <a:t>Luyện</a:t>
            </a:r>
            <a:r>
              <a:rPr lang="en-US" sz="3200" b="1" dirty="0">
                <a:latin typeface="Times  New Roman"/>
              </a:rPr>
              <a:t> </a:t>
            </a:r>
            <a:r>
              <a:rPr lang="en-US" sz="3200" b="1" dirty="0" err="1">
                <a:latin typeface="Times  New Roman"/>
              </a:rPr>
              <a:t>Mô</a:t>
            </a:r>
            <a:r>
              <a:rPr lang="en-US" sz="3200" b="1" dirty="0">
                <a:latin typeface="Times  New Roman"/>
              </a:rPr>
              <a:t> </a:t>
            </a:r>
            <a:r>
              <a:rPr lang="en-US" sz="3200" b="1" dirty="0" err="1">
                <a:latin typeface="Times  New Roman"/>
              </a:rPr>
              <a:t>Hình</a:t>
            </a:r>
            <a:r>
              <a:rPr lang="en-US" sz="3200" b="1" dirty="0">
                <a:latin typeface="Times  New Roman"/>
              </a:rPr>
              <a:t> AI</a:t>
            </a:r>
          </a:p>
          <a:p>
            <a:r>
              <a:rPr lang="en-US" sz="3200" dirty="0" err="1">
                <a:latin typeface="Times  New Roman"/>
              </a:rPr>
              <a:t>Có</a:t>
            </a:r>
            <a:r>
              <a:rPr lang="en-US" sz="3200" dirty="0">
                <a:latin typeface="Times  New Roman"/>
              </a:rPr>
              <a:t> </a:t>
            </a:r>
            <a:r>
              <a:rPr lang="en-US" sz="3200" dirty="0" err="1">
                <a:latin typeface="Times  New Roman"/>
              </a:rPr>
              <a:t>thể</a:t>
            </a:r>
            <a:r>
              <a:rPr lang="en-US" sz="3200" dirty="0">
                <a:latin typeface="Times  New Roman"/>
              </a:rPr>
              <a:t> </a:t>
            </a:r>
            <a:r>
              <a:rPr lang="en-US" sz="3200" dirty="0" err="1">
                <a:latin typeface="Times  New Roman"/>
              </a:rPr>
              <a:t>dùng</a:t>
            </a:r>
            <a:r>
              <a:rPr lang="en-US" sz="3200" dirty="0">
                <a:latin typeface="Times  New Roman"/>
              </a:rPr>
              <a:t> </a:t>
            </a:r>
            <a:r>
              <a:rPr lang="en-US" sz="3200" b="1" dirty="0">
                <a:latin typeface="Times  New Roman"/>
              </a:rPr>
              <a:t>CNN (Convolutional Neural Network)</a:t>
            </a:r>
            <a:r>
              <a:rPr lang="en-US" sz="3200" dirty="0">
                <a:latin typeface="Times  New Roman"/>
              </a:rPr>
              <a:t> </a:t>
            </a:r>
            <a:r>
              <a:rPr lang="en-US" sz="3200" dirty="0" err="1">
                <a:latin typeface="Times  New Roman"/>
              </a:rPr>
              <a:t>hoặc</a:t>
            </a:r>
            <a:r>
              <a:rPr lang="en-US" sz="3200" dirty="0">
                <a:latin typeface="Times  New Roman"/>
              </a:rPr>
              <a:t> </a:t>
            </a:r>
            <a:r>
              <a:rPr lang="en-US" sz="3200" b="1" dirty="0">
                <a:latin typeface="Times  New Roman"/>
              </a:rPr>
              <a:t>LSTM (Long Short-Term Memory) </a:t>
            </a:r>
            <a:r>
              <a:rPr lang="en-US" sz="3200" b="1" dirty="0" err="1">
                <a:latin typeface="Times  New Roman"/>
              </a:rPr>
              <a:t>cho</a:t>
            </a:r>
            <a:r>
              <a:rPr lang="en-US" sz="3200" b="1" dirty="0">
                <a:latin typeface="Times  New Roman"/>
              </a:rPr>
              <a:t> </a:t>
            </a:r>
            <a:r>
              <a:rPr lang="en-US" sz="3200" b="1" dirty="0" err="1">
                <a:latin typeface="Times  New Roman"/>
              </a:rPr>
              <a:t>dữ</a:t>
            </a:r>
            <a:r>
              <a:rPr lang="en-US" sz="3200" b="1" dirty="0">
                <a:latin typeface="Times  New Roman"/>
              </a:rPr>
              <a:t> </a:t>
            </a:r>
            <a:r>
              <a:rPr lang="en-US" sz="3200" b="1" dirty="0" err="1">
                <a:latin typeface="Times  New Roman"/>
              </a:rPr>
              <a:t>liệu</a:t>
            </a:r>
            <a:r>
              <a:rPr lang="en-US" sz="3200" b="1" dirty="0">
                <a:latin typeface="Times  New Roman"/>
              </a:rPr>
              <a:t> video</a:t>
            </a:r>
            <a:r>
              <a:rPr lang="en-US" sz="3200" dirty="0">
                <a:latin typeface="Times  New Roman"/>
              </a:rPr>
              <a:t>.</a:t>
            </a:r>
            <a:endParaRPr lang="vi-VN" sz="3200" dirty="0">
              <a:latin typeface="Times  New Roman"/>
            </a:endParaRPr>
          </a:p>
          <a:p>
            <a:r>
              <a:rPr lang="en-US" sz="3200" b="1" dirty="0" err="1">
                <a:latin typeface="Times  New Roman"/>
              </a:rPr>
              <a:t>Dữ</a:t>
            </a:r>
            <a:r>
              <a:rPr lang="en-US" sz="3200" b="1" dirty="0">
                <a:latin typeface="Times  New Roman"/>
              </a:rPr>
              <a:t> </a:t>
            </a:r>
            <a:r>
              <a:rPr lang="en-US" sz="3200" b="1" dirty="0" err="1">
                <a:latin typeface="Times  New Roman"/>
              </a:rPr>
              <a:t>liệu</a:t>
            </a:r>
            <a:r>
              <a:rPr lang="en-US" sz="3200" b="1" dirty="0">
                <a:latin typeface="Times  New Roman"/>
              </a:rPr>
              <a:t> </a:t>
            </a:r>
            <a:r>
              <a:rPr lang="en-US" sz="3200" b="1" dirty="0" err="1">
                <a:latin typeface="Times  New Roman"/>
              </a:rPr>
              <a:t>huấn</a:t>
            </a:r>
            <a:r>
              <a:rPr lang="en-US" sz="3200" b="1" dirty="0">
                <a:latin typeface="Times  New Roman"/>
              </a:rPr>
              <a:t> </a:t>
            </a:r>
            <a:r>
              <a:rPr lang="en-US" sz="3200" b="1" dirty="0" err="1">
                <a:latin typeface="Times  New Roman"/>
              </a:rPr>
              <a:t>luyện</a:t>
            </a:r>
            <a:r>
              <a:rPr lang="en-US" sz="3200" b="1" dirty="0">
                <a:latin typeface="Times  New Roman"/>
              </a:rPr>
              <a:t>:</a:t>
            </a:r>
            <a:r>
              <a:rPr lang="en-US" sz="3200" dirty="0">
                <a:latin typeface="Times  New Roman"/>
              </a:rPr>
              <a:t> </a:t>
            </a:r>
            <a:r>
              <a:rPr lang="en-US" sz="3200" dirty="0" err="1">
                <a:latin typeface="Times  New Roman"/>
              </a:rPr>
              <a:t>Cần</a:t>
            </a:r>
            <a:r>
              <a:rPr lang="en-US" sz="3200" dirty="0">
                <a:latin typeface="Times  New Roman"/>
              </a:rPr>
              <a:t> </a:t>
            </a:r>
            <a:r>
              <a:rPr lang="en-US" sz="3200" dirty="0" err="1">
                <a:latin typeface="Times  New Roman"/>
              </a:rPr>
              <a:t>chuẩn</a:t>
            </a:r>
            <a:r>
              <a:rPr lang="en-US" sz="3200" dirty="0">
                <a:latin typeface="Times  New Roman"/>
              </a:rPr>
              <a:t> </a:t>
            </a:r>
            <a:r>
              <a:rPr lang="en-US" sz="3200" dirty="0" err="1">
                <a:latin typeface="Times  New Roman"/>
              </a:rPr>
              <a:t>bị</a:t>
            </a:r>
            <a:r>
              <a:rPr lang="en-US" sz="3200" dirty="0">
                <a:latin typeface="Times  New Roman"/>
              </a:rPr>
              <a:t> </a:t>
            </a:r>
            <a:r>
              <a:rPr lang="en-US" sz="3200" dirty="0" err="1">
                <a:latin typeface="Times  New Roman"/>
              </a:rPr>
              <a:t>dữ</a:t>
            </a:r>
            <a:r>
              <a:rPr lang="en-US" sz="3200" dirty="0">
                <a:latin typeface="Times  New Roman"/>
              </a:rPr>
              <a:t> </a:t>
            </a:r>
            <a:r>
              <a:rPr lang="en-US" sz="3200" dirty="0" err="1">
                <a:latin typeface="Times  New Roman"/>
              </a:rPr>
              <a:t>liệu</a:t>
            </a:r>
            <a:r>
              <a:rPr lang="en-US" sz="3200" dirty="0">
                <a:latin typeface="Times  New Roman"/>
              </a:rPr>
              <a:t> </a:t>
            </a:r>
            <a:r>
              <a:rPr lang="en-US" sz="3200" dirty="0" err="1">
                <a:latin typeface="Times  New Roman"/>
              </a:rPr>
              <a:t>huấn</a:t>
            </a:r>
            <a:r>
              <a:rPr lang="en-US" sz="3200" dirty="0">
                <a:latin typeface="Times  New Roman"/>
              </a:rPr>
              <a:t> </a:t>
            </a:r>
            <a:r>
              <a:rPr lang="en-US" sz="3200" dirty="0" err="1">
                <a:latin typeface="Times  New Roman"/>
              </a:rPr>
              <a:t>luyện</a:t>
            </a:r>
            <a:r>
              <a:rPr lang="en-US" sz="3200" dirty="0">
                <a:latin typeface="Times  New Roman"/>
              </a:rPr>
              <a:t> (</a:t>
            </a:r>
            <a:r>
              <a:rPr lang="en-US" sz="3200" dirty="0" err="1">
                <a:latin typeface="Times  New Roman"/>
              </a:rPr>
              <a:t>X_train</a:t>
            </a:r>
            <a:r>
              <a:rPr lang="en-US" sz="3200" dirty="0">
                <a:latin typeface="Times  New Roman"/>
              </a:rPr>
              <a:t>, </a:t>
            </a:r>
            <a:r>
              <a:rPr lang="en-US" sz="3200" dirty="0" err="1">
                <a:latin typeface="Times  New Roman"/>
              </a:rPr>
              <a:t>y_train</a:t>
            </a:r>
            <a:r>
              <a:rPr lang="en-US" sz="3200" dirty="0">
                <a:latin typeface="Times  New Roman"/>
              </a:rPr>
              <a:t>).</a:t>
            </a:r>
            <a:endParaRPr lang="vi-VN" sz="3200" dirty="0">
              <a:latin typeface="Times  New Roman"/>
            </a:endParaRPr>
          </a:p>
          <a:p>
            <a:r>
              <a:rPr lang="vi-VN" sz="3200" b="1" dirty="0">
                <a:latin typeface="Times  New Roman"/>
              </a:rPr>
              <a:t>Số epoch:</a:t>
            </a:r>
            <a:r>
              <a:rPr lang="vi-VN" sz="3200" dirty="0">
                <a:latin typeface="Times  New Roman"/>
              </a:rPr>
              <a:t> Tùy vào lượng dữ liệu, thường từ </a:t>
            </a:r>
            <a:r>
              <a:rPr lang="vi-VN" sz="3200" b="1" dirty="0">
                <a:latin typeface="Times  New Roman"/>
              </a:rPr>
              <a:t>10-50 epochs.</a:t>
            </a:r>
            <a:endParaRPr lang="en-US" sz="3200" dirty="0">
              <a:latin typeface="Times  New Roman"/>
            </a:endParaRPr>
          </a:p>
          <a:p>
            <a:endParaRPr lang="vi-VN" sz="2800" b="1" dirty="0">
              <a:latin typeface="Times  New Roman"/>
            </a:endParaRPr>
          </a:p>
          <a:p>
            <a:r>
              <a:rPr lang="vi-VN" sz="3200" dirty="0">
                <a:latin typeface="Times  New Roman"/>
              </a:rPr>
              <a:t>4.</a:t>
            </a:r>
            <a:r>
              <a:rPr lang="en-US" sz="3200" dirty="0">
                <a:latin typeface="Times  New Roman"/>
              </a:rPr>
              <a:t> </a:t>
            </a:r>
            <a:r>
              <a:rPr lang="en-US" sz="3200" dirty="0" err="1">
                <a:latin typeface="Times  New Roman"/>
              </a:rPr>
              <a:t>Kiểm</a:t>
            </a:r>
            <a:r>
              <a:rPr lang="en-US" sz="3200" dirty="0">
                <a:latin typeface="Times  New Roman"/>
              </a:rPr>
              <a:t> </a:t>
            </a:r>
            <a:r>
              <a:rPr lang="en-US" sz="3200" dirty="0" err="1">
                <a:latin typeface="Times  New Roman"/>
              </a:rPr>
              <a:t>thử</a:t>
            </a:r>
            <a:r>
              <a:rPr lang="en-US" sz="3200" dirty="0">
                <a:latin typeface="Times  New Roman"/>
              </a:rPr>
              <a:t> </a:t>
            </a:r>
            <a:r>
              <a:rPr lang="en-US" sz="3200" dirty="0" err="1">
                <a:latin typeface="Times  New Roman"/>
              </a:rPr>
              <a:t>mô</a:t>
            </a:r>
            <a:r>
              <a:rPr lang="en-US" sz="3200" dirty="0">
                <a:latin typeface="Times  New Roman"/>
              </a:rPr>
              <a:t> </a:t>
            </a:r>
            <a:r>
              <a:rPr lang="en-US" sz="3200" dirty="0" err="1">
                <a:latin typeface="Times  New Roman"/>
              </a:rPr>
              <a:t>hình</a:t>
            </a:r>
            <a:r>
              <a:rPr lang="en-US" sz="3200" dirty="0">
                <a:latin typeface="Times  New Roman"/>
              </a:rPr>
              <a:t> </a:t>
            </a:r>
            <a:r>
              <a:rPr lang="en-US" sz="3200" dirty="0" err="1">
                <a:latin typeface="Times  New Roman"/>
              </a:rPr>
              <a:t>với</a:t>
            </a:r>
            <a:r>
              <a:rPr lang="en-US" sz="3200" dirty="0">
                <a:latin typeface="Times  New Roman"/>
              </a:rPr>
              <a:t> </a:t>
            </a:r>
            <a:r>
              <a:rPr lang="en-US" sz="3200" dirty="0" err="1">
                <a:latin typeface="Times  New Roman"/>
              </a:rPr>
              <a:t>ảnh</a:t>
            </a:r>
            <a:r>
              <a:rPr lang="en-US" sz="3200" dirty="0">
                <a:latin typeface="Times  New Roman"/>
              </a:rPr>
              <a:t>/video </a:t>
            </a:r>
            <a:r>
              <a:rPr lang="en-US" sz="3200" dirty="0" err="1">
                <a:latin typeface="Times  New Roman"/>
              </a:rPr>
              <a:t>mới</a:t>
            </a:r>
            <a:r>
              <a:rPr lang="en-US" sz="3200" dirty="0">
                <a:latin typeface="Times  New Roman"/>
              </a:rPr>
              <a:t>.</a:t>
            </a:r>
            <a:endParaRPr lang="vi-VN" sz="3200" dirty="0">
              <a:latin typeface="Times  New Roman"/>
            </a:endParaRPr>
          </a:p>
          <a:p>
            <a:r>
              <a:rPr lang="vi-VN" sz="3200" dirty="0">
                <a:latin typeface="Times  New Roman"/>
              </a:rPr>
              <a:t>5. Đưa ra dự đoán .</a:t>
            </a:r>
            <a:endParaRPr lang="en-US" sz="3200" dirty="0">
              <a:latin typeface="Times  New Roman"/>
            </a:endParaRPr>
          </a:p>
        </p:txBody>
      </p:sp>
      <p:sp>
        <p:nvSpPr>
          <p:cNvPr id="5" name="TextBox 4">
            <a:extLst>
              <a:ext uri="{FF2B5EF4-FFF2-40B4-BE49-F238E27FC236}">
                <a16:creationId xmlns:a16="http://schemas.microsoft.com/office/drawing/2014/main" id="{9D8A3576-7CBF-B83E-11CE-F96ADCCD3FD3}"/>
              </a:ext>
            </a:extLst>
          </p:cNvPr>
          <p:cNvSpPr txBox="1"/>
          <p:nvPr/>
        </p:nvSpPr>
        <p:spPr>
          <a:xfrm>
            <a:off x="533400" y="1868269"/>
            <a:ext cx="5943600" cy="646331"/>
          </a:xfrm>
          <a:prstGeom prst="rect">
            <a:avLst/>
          </a:prstGeom>
          <a:noFill/>
        </p:spPr>
        <p:txBody>
          <a:bodyPr wrap="square" rtlCol="0">
            <a:spAutoFit/>
          </a:bodyPr>
          <a:lstStyle/>
          <a:p>
            <a:r>
              <a:rPr lang="en-US" sz="3600" dirty="0">
                <a:latin typeface="Times  New Roman"/>
              </a:rPr>
              <a:t>Quy </a:t>
            </a:r>
            <a:r>
              <a:rPr lang="en-US" sz="3600" dirty="0" err="1">
                <a:latin typeface="Times  New Roman"/>
              </a:rPr>
              <a:t>trình</a:t>
            </a:r>
            <a:r>
              <a:rPr lang="en-US" sz="3600" dirty="0">
                <a:latin typeface="Times  New Roman"/>
              </a:rPr>
              <a:t> </a:t>
            </a:r>
            <a:r>
              <a:rPr lang="en-US" sz="3600" dirty="0" err="1">
                <a:latin typeface="Times  New Roman"/>
              </a:rPr>
              <a:t>thực</a:t>
            </a:r>
            <a:r>
              <a:rPr lang="en-US" sz="3600" dirty="0">
                <a:latin typeface="Times  New Roman"/>
              </a:rPr>
              <a:t> </a:t>
            </a:r>
            <a:r>
              <a:rPr lang="en-US" sz="3600" dirty="0" err="1">
                <a:latin typeface="Times  New Roman"/>
              </a:rPr>
              <a:t>hiện</a:t>
            </a:r>
            <a:endParaRPr lang="en-US" sz="3600" dirty="0">
              <a:latin typeface="Times  New Roman"/>
            </a:endParaRPr>
          </a:p>
        </p:txBody>
      </p:sp>
      <p:pic>
        <p:nvPicPr>
          <p:cNvPr id="7" name="Picture 6">
            <a:extLst>
              <a:ext uri="{FF2B5EF4-FFF2-40B4-BE49-F238E27FC236}">
                <a16:creationId xmlns:a16="http://schemas.microsoft.com/office/drawing/2014/main" id="{69A6A537-F6E8-8926-7624-253F0A64210C}"/>
              </a:ext>
            </a:extLst>
          </p:cNvPr>
          <p:cNvPicPr>
            <a:picLocks noChangeAspect="1"/>
          </p:cNvPicPr>
          <p:nvPr/>
        </p:nvPicPr>
        <p:blipFill>
          <a:blip r:embed="rId6"/>
          <a:stretch>
            <a:fillRect/>
          </a:stretch>
        </p:blipFill>
        <p:spPr>
          <a:xfrm>
            <a:off x="13188146" y="2106587"/>
            <a:ext cx="5004678" cy="4023131"/>
          </a:xfrm>
          <a:prstGeom prst="rect">
            <a:avLst/>
          </a:prstGeom>
        </p:spPr>
      </p:pic>
    </p:spTree>
    <p:extLst>
      <p:ext uri="{BB962C8B-B14F-4D97-AF65-F5344CB8AC3E}">
        <p14:creationId xmlns:p14="http://schemas.microsoft.com/office/powerpoint/2010/main" val="1949718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B3CAB4-728D-4D7A-0B7A-C91A3C2AC487}"/>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5B7B9808-A1DC-8427-2856-738EF643CA23}"/>
              </a:ext>
            </a:extLst>
          </p:cNvPr>
          <p:cNvSpPr/>
          <p:nvPr/>
        </p:nvSpPr>
        <p:spPr>
          <a:xfrm>
            <a:off x="0" y="9635852"/>
            <a:ext cx="18288000" cy="651148"/>
          </a:xfrm>
          <a:custGeom>
            <a:avLst/>
            <a:gdLst/>
            <a:ahLst/>
            <a:cxnLst/>
            <a:rect l="l" t="t" r="r" b="b"/>
            <a:pathLst>
              <a:path w="18288000" h="651148">
                <a:moveTo>
                  <a:pt x="0" y="0"/>
                </a:moveTo>
                <a:lnTo>
                  <a:pt x="18288000" y="0"/>
                </a:lnTo>
                <a:lnTo>
                  <a:pt x="18288000" y="651148"/>
                </a:lnTo>
                <a:lnTo>
                  <a:pt x="0" y="651148"/>
                </a:lnTo>
                <a:lnTo>
                  <a:pt x="0" y="0"/>
                </a:lnTo>
                <a:close/>
              </a:path>
            </a:pathLst>
          </a:custGeom>
          <a:blipFill>
            <a:blip r:embed="rId2"/>
            <a:stretch>
              <a:fillRect t="-16703" b="-16703"/>
            </a:stretch>
          </a:blipFill>
        </p:spPr>
      </p:sp>
      <p:sp>
        <p:nvSpPr>
          <p:cNvPr id="3" name="Freeform 3">
            <a:extLst>
              <a:ext uri="{FF2B5EF4-FFF2-40B4-BE49-F238E27FC236}">
                <a16:creationId xmlns:a16="http://schemas.microsoft.com/office/drawing/2014/main" id="{D44E944E-74AC-48BE-64E1-9F9DE2B6C3B5}"/>
              </a:ext>
            </a:extLst>
          </p:cNvPr>
          <p:cNvSpPr/>
          <p:nvPr/>
        </p:nvSpPr>
        <p:spPr>
          <a:xfrm>
            <a:off x="15468600" y="237058"/>
            <a:ext cx="2057400" cy="1763204"/>
          </a:xfrm>
          <a:custGeom>
            <a:avLst/>
            <a:gdLst/>
            <a:ahLst/>
            <a:cxnLst/>
            <a:rect l="l" t="t" r="r" b="b"/>
            <a:pathLst>
              <a:path w="947177" h="859563">
                <a:moveTo>
                  <a:pt x="0" y="0"/>
                </a:moveTo>
                <a:lnTo>
                  <a:pt x="947177" y="0"/>
                </a:lnTo>
                <a:lnTo>
                  <a:pt x="947177" y="859563"/>
                </a:lnTo>
                <a:lnTo>
                  <a:pt x="0" y="859563"/>
                </a:lnTo>
                <a:lnTo>
                  <a:pt x="0" y="0"/>
                </a:lnTo>
                <a:close/>
              </a:path>
            </a:pathLst>
          </a:custGeom>
          <a:blipFill>
            <a:blip r:embed="rId3"/>
            <a:stretch>
              <a:fillRect/>
            </a:stretch>
          </a:blipFill>
        </p:spPr>
      </p:sp>
      <p:sp>
        <p:nvSpPr>
          <p:cNvPr id="207" name="TextBox 206">
            <a:extLst>
              <a:ext uri="{FF2B5EF4-FFF2-40B4-BE49-F238E27FC236}">
                <a16:creationId xmlns:a16="http://schemas.microsoft.com/office/drawing/2014/main" id="{AE0F2D6D-6F13-464E-A153-04DCC4EFA51A}"/>
              </a:ext>
            </a:extLst>
          </p:cNvPr>
          <p:cNvSpPr txBox="1"/>
          <p:nvPr/>
        </p:nvSpPr>
        <p:spPr>
          <a:xfrm>
            <a:off x="496824" y="764717"/>
            <a:ext cx="13280136" cy="707886"/>
          </a:xfrm>
          <a:prstGeom prst="rect">
            <a:avLst/>
          </a:prstGeom>
          <a:noFill/>
        </p:spPr>
        <p:txBody>
          <a:bodyPr wrap="square" rtlCol="0">
            <a:spAutoFit/>
          </a:bodyPr>
          <a:lstStyle/>
          <a:p>
            <a:r>
              <a:rPr lang="en-US" sz="4000" b="1">
                <a:solidFill>
                  <a:srgbClr val="FF6600"/>
                </a:solidFill>
                <a:latin typeface="Arial"/>
                <a:cs typeface="Arial"/>
              </a:rPr>
              <a:t>HỎI ĐÁP</a:t>
            </a:r>
            <a:endParaRPr lang="en-US" sz="4000" b="1" dirty="0">
              <a:solidFill>
                <a:srgbClr val="1F409A"/>
              </a:solidFill>
              <a:latin typeface="Arial"/>
              <a:cs typeface="Arial"/>
            </a:endParaRPr>
          </a:p>
        </p:txBody>
      </p:sp>
      <p:pic>
        <p:nvPicPr>
          <p:cNvPr id="208" name="Picture 207" descr="Dai Nam [PPT] Template 15.png">
            <a:extLst>
              <a:ext uri="{FF2B5EF4-FFF2-40B4-BE49-F238E27FC236}">
                <a16:creationId xmlns:a16="http://schemas.microsoft.com/office/drawing/2014/main" id="{FC883AE0-2AFD-7894-613C-53F6EEACC02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3400" y="1714500"/>
            <a:ext cx="12681785" cy="37785"/>
          </a:xfrm>
          <a:prstGeom prst="rect">
            <a:avLst/>
          </a:prstGeom>
        </p:spPr>
      </p:pic>
      <p:pic>
        <p:nvPicPr>
          <p:cNvPr id="4102" name="Picture 6" descr="Hơn 63.700 Hỏi Và đáp Hình Minh Họa ảnh, hình chụp &amp; hình ảnh trả phí bản  quyền một lần sẵn có - iStock">
            <a:extLst>
              <a:ext uri="{FF2B5EF4-FFF2-40B4-BE49-F238E27FC236}">
                <a16:creationId xmlns:a16="http://schemas.microsoft.com/office/drawing/2014/main" id="{1C5F9118-7D76-299C-B3F5-FA78E0A1879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63200" y="2324100"/>
            <a:ext cx="7924800" cy="6021294"/>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Truyền tải điện Quảng Ngãi với sáng kiến “giải pháp quản lý, thu thập dữ  liệu camera tập trung và xử lý nhận diện AI “">
            <a:extLst>
              <a:ext uri="{FF2B5EF4-FFF2-40B4-BE49-F238E27FC236}">
                <a16:creationId xmlns:a16="http://schemas.microsoft.com/office/drawing/2014/main" id="{AD3DAFD0-D07A-CB43-0287-45E12D2FD36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47800" y="1960998"/>
            <a:ext cx="8229600" cy="70600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33719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07527"/>
        </a:solidFill>
        <a:effectLst/>
      </p:bgPr>
    </p:bg>
    <p:spTree>
      <p:nvGrpSpPr>
        <p:cNvPr id="1" name=""/>
        <p:cNvGrpSpPr/>
        <p:nvPr/>
      </p:nvGrpSpPr>
      <p:grpSpPr>
        <a:xfrm>
          <a:off x="0" y="0"/>
          <a:ext cx="0" cy="0"/>
          <a:chOff x="0" y="0"/>
          <a:chExt cx="0" cy="0"/>
        </a:xfrm>
      </p:grpSpPr>
      <p:sp>
        <p:nvSpPr>
          <p:cNvPr id="2" name="Freeform 2"/>
          <p:cNvSpPr/>
          <p:nvPr/>
        </p:nvSpPr>
        <p:spPr>
          <a:xfrm>
            <a:off x="5397986" y="952500"/>
            <a:ext cx="7492027" cy="5334000"/>
          </a:xfrm>
          <a:custGeom>
            <a:avLst/>
            <a:gdLst/>
            <a:ahLst/>
            <a:cxnLst/>
            <a:rect l="l" t="t" r="r" b="b"/>
            <a:pathLst>
              <a:path w="8449946" h="8108965">
                <a:moveTo>
                  <a:pt x="0" y="0"/>
                </a:moveTo>
                <a:lnTo>
                  <a:pt x="8449946" y="0"/>
                </a:lnTo>
                <a:lnTo>
                  <a:pt x="8449946" y="8108965"/>
                </a:lnTo>
                <a:lnTo>
                  <a:pt x="0" y="8108965"/>
                </a:lnTo>
                <a:lnTo>
                  <a:pt x="0" y="0"/>
                </a:lnTo>
                <a:close/>
              </a:path>
            </a:pathLst>
          </a:custGeom>
          <a:blipFill>
            <a:blip r:embed="rId2"/>
            <a:stretch>
              <a:fillRect t="-34286"/>
            </a:stretch>
          </a:blipFill>
        </p:spPr>
      </p:sp>
      <p:sp>
        <p:nvSpPr>
          <p:cNvPr id="3" name="Freeform 3"/>
          <p:cNvSpPr/>
          <p:nvPr/>
        </p:nvSpPr>
        <p:spPr>
          <a:xfrm>
            <a:off x="5596085" y="5143500"/>
            <a:ext cx="7315200" cy="2061556"/>
          </a:xfrm>
          <a:custGeom>
            <a:avLst/>
            <a:gdLst/>
            <a:ahLst/>
            <a:cxnLst/>
            <a:rect l="l" t="t" r="r" b="b"/>
            <a:pathLst>
              <a:path w="7315200" h="2061556">
                <a:moveTo>
                  <a:pt x="0" y="0"/>
                </a:moveTo>
                <a:lnTo>
                  <a:pt x="7315200" y="0"/>
                </a:lnTo>
                <a:lnTo>
                  <a:pt x="7315200" y="2061556"/>
                </a:lnTo>
                <a:lnTo>
                  <a:pt x="0" y="206155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A3C160-353C-9F04-A3CA-6B8CA7E655AE}"/>
            </a:ext>
          </a:extLst>
        </p:cNvPr>
        <p:cNvGrpSpPr/>
        <p:nvPr/>
      </p:nvGrpSpPr>
      <p:grpSpPr>
        <a:xfrm>
          <a:off x="0" y="0"/>
          <a:ext cx="0" cy="0"/>
          <a:chOff x="0" y="0"/>
          <a:chExt cx="0" cy="0"/>
        </a:xfrm>
      </p:grpSpPr>
      <p:pic>
        <p:nvPicPr>
          <p:cNvPr id="12" name="Picture 2" descr="Kỹ năng làm việc nhóm là gì? 10 cách cải thiện hiệu quả nhóm">
            <a:extLst>
              <a:ext uri="{FF2B5EF4-FFF2-40B4-BE49-F238E27FC236}">
                <a16:creationId xmlns:a16="http://schemas.microsoft.com/office/drawing/2014/main" id="{A3C640E1-DD79-21A0-7D29-5267C7BDAC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14783" y="2345459"/>
            <a:ext cx="14688820" cy="7693269"/>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Kỹ năng làm việc nhóm là gì? 10 cách cải thiện hiệu quả nhóm">
            <a:extLst>
              <a:ext uri="{FF2B5EF4-FFF2-40B4-BE49-F238E27FC236}">
                <a16:creationId xmlns:a16="http://schemas.microsoft.com/office/drawing/2014/main" id="{497E68B8-BBB1-FB84-CA22-0155984CBC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29000" y="2360136"/>
            <a:ext cx="14688820" cy="7693269"/>
          </a:xfrm>
          <a:prstGeom prst="rect">
            <a:avLst/>
          </a:prstGeom>
          <a:noFill/>
          <a:extLst>
            <a:ext uri="{909E8E84-426E-40DD-AFC4-6F175D3DCCD1}">
              <a14:hiddenFill xmlns:a14="http://schemas.microsoft.com/office/drawing/2010/main">
                <a:solidFill>
                  <a:srgbClr val="FFFFFF"/>
                </a:solidFill>
              </a14:hiddenFill>
            </a:ext>
          </a:extLst>
        </p:spPr>
      </p:pic>
      <p:sp>
        <p:nvSpPr>
          <p:cNvPr id="2" name="Freeform 2">
            <a:extLst>
              <a:ext uri="{FF2B5EF4-FFF2-40B4-BE49-F238E27FC236}">
                <a16:creationId xmlns:a16="http://schemas.microsoft.com/office/drawing/2014/main" id="{2FB4580B-8599-3154-A228-67895DF75A07}"/>
              </a:ext>
            </a:extLst>
          </p:cNvPr>
          <p:cNvSpPr/>
          <p:nvPr/>
        </p:nvSpPr>
        <p:spPr>
          <a:xfrm>
            <a:off x="0" y="9635852"/>
            <a:ext cx="18288000" cy="651148"/>
          </a:xfrm>
          <a:custGeom>
            <a:avLst/>
            <a:gdLst/>
            <a:ahLst/>
            <a:cxnLst/>
            <a:rect l="l" t="t" r="r" b="b"/>
            <a:pathLst>
              <a:path w="18288000" h="651148">
                <a:moveTo>
                  <a:pt x="0" y="0"/>
                </a:moveTo>
                <a:lnTo>
                  <a:pt x="18288000" y="0"/>
                </a:lnTo>
                <a:lnTo>
                  <a:pt x="18288000" y="651148"/>
                </a:lnTo>
                <a:lnTo>
                  <a:pt x="0" y="651148"/>
                </a:lnTo>
                <a:lnTo>
                  <a:pt x="0" y="0"/>
                </a:lnTo>
                <a:close/>
              </a:path>
            </a:pathLst>
          </a:custGeom>
          <a:blipFill>
            <a:blip r:embed="rId3"/>
            <a:stretch>
              <a:fillRect t="-16703" b="-16703"/>
            </a:stretch>
          </a:blipFill>
        </p:spPr>
      </p:sp>
      <p:sp>
        <p:nvSpPr>
          <p:cNvPr id="3" name="Freeform 3">
            <a:extLst>
              <a:ext uri="{FF2B5EF4-FFF2-40B4-BE49-F238E27FC236}">
                <a16:creationId xmlns:a16="http://schemas.microsoft.com/office/drawing/2014/main" id="{DC94D97E-A0CA-F4DF-7551-4EC13CFDB645}"/>
              </a:ext>
            </a:extLst>
          </p:cNvPr>
          <p:cNvSpPr/>
          <p:nvPr/>
        </p:nvSpPr>
        <p:spPr>
          <a:xfrm>
            <a:off x="15468600" y="237058"/>
            <a:ext cx="2057400" cy="1763204"/>
          </a:xfrm>
          <a:custGeom>
            <a:avLst/>
            <a:gdLst/>
            <a:ahLst/>
            <a:cxnLst/>
            <a:rect l="l" t="t" r="r" b="b"/>
            <a:pathLst>
              <a:path w="947177" h="859563">
                <a:moveTo>
                  <a:pt x="0" y="0"/>
                </a:moveTo>
                <a:lnTo>
                  <a:pt x="947177" y="0"/>
                </a:lnTo>
                <a:lnTo>
                  <a:pt x="947177" y="859563"/>
                </a:lnTo>
                <a:lnTo>
                  <a:pt x="0" y="859563"/>
                </a:lnTo>
                <a:lnTo>
                  <a:pt x="0" y="0"/>
                </a:lnTo>
                <a:close/>
              </a:path>
            </a:pathLst>
          </a:custGeom>
          <a:blipFill>
            <a:blip r:embed="rId4"/>
            <a:stretch>
              <a:fillRect/>
            </a:stretch>
          </a:blipFill>
        </p:spPr>
      </p:sp>
      <p:pic>
        <p:nvPicPr>
          <p:cNvPr id="208" name="Picture 207" descr="Dai Nam [PPT] Template 15.png">
            <a:extLst>
              <a:ext uri="{FF2B5EF4-FFF2-40B4-BE49-F238E27FC236}">
                <a16:creationId xmlns:a16="http://schemas.microsoft.com/office/drawing/2014/main" id="{C65FC17C-A8D2-5F9A-C423-DCF67088D3A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33400" y="1714500"/>
            <a:ext cx="12681785" cy="37785"/>
          </a:xfrm>
          <a:prstGeom prst="rect">
            <a:avLst/>
          </a:prstGeom>
        </p:spPr>
      </p:pic>
      <p:sp>
        <p:nvSpPr>
          <p:cNvPr id="5" name="TextBox 4">
            <a:extLst>
              <a:ext uri="{FF2B5EF4-FFF2-40B4-BE49-F238E27FC236}">
                <a16:creationId xmlns:a16="http://schemas.microsoft.com/office/drawing/2014/main" id="{54300EB2-6C37-63DA-0B9A-6646165CABDA}"/>
              </a:ext>
            </a:extLst>
          </p:cNvPr>
          <p:cNvSpPr txBox="1"/>
          <p:nvPr/>
        </p:nvSpPr>
        <p:spPr>
          <a:xfrm>
            <a:off x="533400" y="1793490"/>
            <a:ext cx="11630167" cy="823752"/>
          </a:xfrm>
          <a:prstGeom prst="rect">
            <a:avLst/>
          </a:prstGeom>
          <a:noFill/>
        </p:spPr>
        <p:txBody>
          <a:bodyPr wrap="square" rtlCol="0">
            <a:spAutoFit/>
          </a:bodyPr>
          <a:lstStyle/>
          <a:p>
            <a:pPr algn="just">
              <a:lnSpc>
                <a:spcPct val="150000"/>
              </a:lnSpc>
              <a:buClr>
                <a:srgbClr val="1F409A"/>
              </a:buClr>
            </a:pPr>
            <a:endParaRPr lang="en-VN" sz="3600" dirty="0">
              <a:latin typeface="Times        New Roman"/>
              <a:cs typeface="Arial" panose="020B0604020202020204" pitchFamily="34" charset="0"/>
            </a:endParaRPr>
          </a:p>
        </p:txBody>
      </p:sp>
      <p:sp>
        <p:nvSpPr>
          <p:cNvPr id="4" name="TextBox 3">
            <a:extLst>
              <a:ext uri="{FF2B5EF4-FFF2-40B4-BE49-F238E27FC236}">
                <a16:creationId xmlns:a16="http://schemas.microsoft.com/office/drawing/2014/main" id="{406F4A5C-C6BF-3B24-6000-DB551959B6B3}"/>
              </a:ext>
            </a:extLst>
          </p:cNvPr>
          <p:cNvSpPr txBox="1"/>
          <p:nvPr/>
        </p:nvSpPr>
        <p:spPr>
          <a:xfrm>
            <a:off x="914400" y="723900"/>
            <a:ext cx="8839200" cy="830997"/>
          </a:xfrm>
          <a:prstGeom prst="rect">
            <a:avLst/>
          </a:prstGeom>
          <a:noFill/>
        </p:spPr>
        <p:txBody>
          <a:bodyPr wrap="square" rtlCol="0">
            <a:spAutoFit/>
          </a:bodyPr>
          <a:lstStyle/>
          <a:p>
            <a:r>
              <a:rPr lang="vi-VN" sz="4800" b="1" dirty="0">
                <a:latin typeface="Times           New Roman"/>
              </a:rPr>
              <a:t>Thành viên nhóm 8</a:t>
            </a:r>
            <a:endParaRPr lang="en-US" sz="4800" b="1" dirty="0">
              <a:latin typeface="Times           New Roman"/>
            </a:endParaRPr>
          </a:p>
        </p:txBody>
      </p:sp>
      <p:sp>
        <p:nvSpPr>
          <p:cNvPr id="6" name="TextBox 5">
            <a:extLst>
              <a:ext uri="{FF2B5EF4-FFF2-40B4-BE49-F238E27FC236}">
                <a16:creationId xmlns:a16="http://schemas.microsoft.com/office/drawing/2014/main" id="{43212157-DF03-6A7F-7907-FA984AE7D435}"/>
              </a:ext>
            </a:extLst>
          </p:cNvPr>
          <p:cNvSpPr txBox="1"/>
          <p:nvPr/>
        </p:nvSpPr>
        <p:spPr>
          <a:xfrm>
            <a:off x="973012" y="2493781"/>
            <a:ext cx="5701145" cy="2862322"/>
          </a:xfrm>
          <a:prstGeom prst="rect">
            <a:avLst/>
          </a:prstGeom>
          <a:noFill/>
        </p:spPr>
        <p:txBody>
          <a:bodyPr wrap="square" rtlCol="0">
            <a:spAutoFit/>
          </a:bodyPr>
          <a:lstStyle/>
          <a:p>
            <a:r>
              <a:rPr lang="vi-VN" sz="3600" dirty="0">
                <a:latin typeface="Times   New Roman"/>
              </a:rPr>
              <a:t>Quàng Minh Anh </a:t>
            </a:r>
          </a:p>
          <a:p>
            <a:r>
              <a:rPr lang="vi-VN" sz="3600" dirty="0">
                <a:latin typeface="Times   New Roman"/>
              </a:rPr>
              <a:t>Phạm Đình Tuấn</a:t>
            </a:r>
          </a:p>
          <a:p>
            <a:r>
              <a:rPr lang="vi-VN" sz="3600" dirty="0">
                <a:latin typeface="Times   New Roman"/>
              </a:rPr>
              <a:t>Nguyễn Anh Tuấn</a:t>
            </a:r>
          </a:p>
          <a:p>
            <a:r>
              <a:rPr lang="vi-VN" sz="3600" dirty="0">
                <a:latin typeface="Times   New Roman"/>
              </a:rPr>
              <a:t>Nguyễn Tuấn Dũng</a:t>
            </a:r>
          </a:p>
          <a:p>
            <a:r>
              <a:rPr lang="vi-VN" sz="3600" dirty="0">
                <a:latin typeface="Times   New Roman"/>
              </a:rPr>
              <a:t>Nguyễn Thị Mai Lan</a:t>
            </a:r>
            <a:endParaRPr lang="en-US" sz="3600" dirty="0">
              <a:latin typeface="Times   New Roman"/>
            </a:endParaRPr>
          </a:p>
        </p:txBody>
      </p:sp>
      <p:sp>
        <p:nvSpPr>
          <p:cNvPr id="7" name="TextBox 6">
            <a:extLst>
              <a:ext uri="{FF2B5EF4-FFF2-40B4-BE49-F238E27FC236}">
                <a16:creationId xmlns:a16="http://schemas.microsoft.com/office/drawing/2014/main" id="{67769055-80BD-BBEB-CA93-DBDD6799D330}"/>
              </a:ext>
            </a:extLst>
          </p:cNvPr>
          <p:cNvSpPr txBox="1"/>
          <p:nvPr/>
        </p:nvSpPr>
        <p:spPr>
          <a:xfrm>
            <a:off x="12573000" y="2378649"/>
            <a:ext cx="2362200" cy="651148"/>
          </a:xfrm>
          <a:prstGeom prst="rect">
            <a:avLst/>
          </a:prstGeom>
          <a:noFill/>
        </p:spPr>
        <p:txBody>
          <a:bodyPr wrap="square" rtlCol="0">
            <a:spAutoFit/>
          </a:bodyPr>
          <a:lstStyle/>
          <a:p>
            <a:r>
              <a:rPr lang="vi-VN" sz="1800" dirty="0">
                <a:latin typeface="Times   New Roman"/>
              </a:rPr>
              <a:t>Quàng Minh Anh </a:t>
            </a:r>
          </a:p>
          <a:p>
            <a:endParaRPr lang="en-US" dirty="0"/>
          </a:p>
        </p:txBody>
      </p:sp>
      <p:sp>
        <p:nvSpPr>
          <p:cNvPr id="8" name="TextBox 7">
            <a:extLst>
              <a:ext uri="{FF2B5EF4-FFF2-40B4-BE49-F238E27FC236}">
                <a16:creationId xmlns:a16="http://schemas.microsoft.com/office/drawing/2014/main" id="{F980451A-D6BF-E485-39AE-F8F6FC42D783}"/>
              </a:ext>
            </a:extLst>
          </p:cNvPr>
          <p:cNvSpPr txBox="1"/>
          <p:nvPr/>
        </p:nvSpPr>
        <p:spPr>
          <a:xfrm>
            <a:off x="9296400" y="2857500"/>
            <a:ext cx="1905000" cy="646331"/>
          </a:xfrm>
          <a:prstGeom prst="rect">
            <a:avLst/>
          </a:prstGeom>
          <a:noFill/>
        </p:spPr>
        <p:txBody>
          <a:bodyPr wrap="square" rtlCol="0">
            <a:spAutoFit/>
          </a:bodyPr>
          <a:lstStyle/>
          <a:p>
            <a:r>
              <a:rPr lang="vi-VN" sz="1800" dirty="0">
                <a:latin typeface="Times   New Roman"/>
              </a:rPr>
              <a:t>Phạm Đình Tuấn</a:t>
            </a:r>
          </a:p>
          <a:p>
            <a:endParaRPr lang="en-US" dirty="0"/>
          </a:p>
        </p:txBody>
      </p:sp>
      <p:sp>
        <p:nvSpPr>
          <p:cNvPr id="9" name="TextBox 8">
            <a:extLst>
              <a:ext uri="{FF2B5EF4-FFF2-40B4-BE49-F238E27FC236}">
                <a16:creationId xmlns:a16="http://schemas.microsoft.com/office/drawing/2014/main" id="{0241897E-8C14-EF63-55B2-C47547482B7A}"/>
              </a:ext>
            </a:extLst>
          </p:cNvPr>
          <p:cNvSpPr txBox="1"/>
          <p:nvPr/>
        </p:nvSpPr>
        <p:spPr>
          <a:xfrm>
            <a:off x="7494766" y="3924942"/>
            <a:ext cx="2674289" cy="651148"/>
          </a:xfrm>
          <a:prstGeom prst="rect">
            <a:avLst/>
          </a:prstGeom>
          <a:noFill/>
        </p:spPr>
        <p:txBody>
          <a:bodyPr wrap="square" rtlCol="0">
            <a:spAutoFit/>
          </a:bodyPr>
          <a:lstStyle/>
          <a:p>
            <a:r>
              <a:rPr lang="vi-VN" sz="1800" dirty="0">
                <a:latin typeface="Times   New Roman"/>
              </a:rPr>
              <a:t>Nguyễn Anh Tuấn</a:t>
            </a:r>
          </a:p>
          <a:p>
            <a:endParaRPr lang="en-US" dirty="0"/>
          </a:p>
        </p:txBody>
      </p:sp>
      <p:sp>
        <p:nvSpPr>
          <p:cNvPr id="10" name="TextBox 9">
            <a:extLst>
              <a:ext uri="{FF2B5EF4-FFF2-40B4-BE49-F238E27FC236}">
                <a16:creationId xmlns:a16="http://schemas.microsoft.com/office/drawing/2014/main" id="{CA873A41-A631-C3F9-9973-ED1E71667407}"/>
              </a:ext>
            </a:extLst>
          </p:cNvPr>
          <p:cNvSpPr txBox="1"/>
          <p:nvPr/>
        </p:nvSpPr>
        <p:spPr>
          <a:xfrm>
            <a:off x="4998028" y="4044238"/>
            <a:ext cx="2088572" cy="646331"/>
          </a:xfrm>
          <a:prstGeom prst="rect">
            <a:avLst/>
          </a:prstGeom>
          <a:noFill/>
        </p:spPr>
        <p:txBody>
          <a:bodyPr wrap="square" rtlCol="0">
            <a:spAutoFit/>
          </a:bodyPr>
          <a:lstStyle/>
          <a:p>
            <a:r>
              <a:rPr lang="vi-VN" sz="1800" dirty="0">
                <a:latin typeface="Times   New Roman"/>
              </a:rPr>
              <a:t>Nguyễn Tuấn Dũng</a:t>
            </a:r>
          </a:p>
          <a:p>
            <a:endParaRPr lang="en-US" dirty="0"/>
          </a:p>
        </p:txBody>
      </p:sp>
      <p:sp>
        <p:nvSpPr>
          <p:cNvPr id="11" name="TextBox 10">
            <a:extLst>
              <a:ext uri="{FF2B5EF4-FFF2-40B4-BE49-F238E27FC236}">
                <a16:creationId xmlns:a16="http://schemas.microsoft.com/office/drawing/2014/main" id="{5F318B0F-A660-B4CD-EABE-7DF889B348A4}"/>
              </a:ext>
            </a:extLst>
          </p:cNvPr>
          <p:cNvSpPr txBox="1"/>
          <p:nvPr/>
        </p:nvSpPr>
        <p:spPr>
          <a:xfrm>
            <a:off x="15059167" y="3739920"/>
            <a:ext cx="2466833" cy="651148"/>
          </a:xfrm>
          <a:prstGeom prst="rect">
            <a:avLst/>
          </a:prstGeom>
          <a:noFill/>
        </p:spPr>
        <p:txBody>
          <a:bodyPr wrap="square" rtlCol="0">
            <a:spAutoFit/>
          </a:bodyPr>
          <a:lstStyle/>
          <a:p>
            <a:r>
              <a:rPr lang="vi-VN" sz="1800" dirty="0">
                <a:latin typeface="Times   New Roman"/>
              </a:rPr>
              <a:t>Nguyễn Thị Mai Lan</a:t>
            </a:r>
            <a:endParaRPr lang="en-US" sz="1800" dirty="0">
              <a:latin typeface="Times   New Roman"/>
            </a:endParaRPr>
          </a:p>
          <a:p>
            <a:endParaRPr lang="en-US" dirty="0"/>
          </a:p>
        </p:txBody>
      </p:sp>
    </p:spTree>
    <p:extLst>
      <p:ext uri="{BB962C8B-B14F-4D97-AF65-F5344CB8AC3E}">
        <p14:creationId xmlns:p14="http://schemas.microsoft.com/office/powerpoint/2010/main" val="11381547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2A164E-986F-0D54-3085-17A4CD636DE8}"/>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B88E8562-92F3-EB38-0BA6-B11CC997BBD7}"/>
              </a:ext>
            </a:extLst>
          </p:cNvPr>
          <p:cNvSpPr/>
          <p:nvPr/>
        </p:nvSpPr>
        <p:spPr>
          <a:xfrm>
            <a:off x="0" y="975195"/>
            <a:ext cx="4450490" cy="8914306"/>
          </a:xfrm>
          <a:custGeom>
            <a:avLst/>
            <a:gdLst/>
            <a:ahLst/>
            <a:cxnLst/>
            <a:rect l="l" t="t" r="r" b="b"/>
            <a:pathLst>
              <a:path w="4450490" h="8914306">
                <a:moveTo>
                  <a:pt x="0" y="0"/>
                </a:moveTo>
                <a:lnTo>
                  <a:pt x="4450490" y="0"/>
                </a:lnTo>
                <a:lnTo>
                  <a:pt x="4450490" y="8914306"/>
                </a:lnTo>
                <a:lnTo>
                  <a:pt x="0" y="8914306"/>
                </a:lnTo>
                <a:lnTo>
                  <a:pt x="0" y="0"/>
                </a:lnTo>
                <a:close/>
              </a:path>
            </a:pathLst>
          </a:custGeom>
          <a:blipFill>
            <a:blip r:embed="rId3"/>
            <a:stretch>
              <a:fillRect/>
            </a:stretch>
          </a:blipFill>
        </p:spPr>
      </p:sp>
      <p:sp>
        <p:nvSpPr>
          <p:cNvPr id="3" name="Freeform 3">
            <a:extLst>
              <a:ext uri="{FF2B5EF4-FFF2-40B4-BE49-F238E27FC236}">
                <a16:creationId xmlns:a16="http://schemas.microsoft.com/office/drawing/2014/main" id="{25837032-DA1C-EEFC-7971-B85495232606}"/>
              </a:ext>
            </a:extLst>
          </p:cNvPr>
          <p:cNvSpPr/>
          <p:nvPr/>
        </p:nvSpPr>
        <p:spPr>
          <a:xfrm>
            <a:off x="30480" y="981869"/>
            <a:ext cx="4460621" cy="8986231"/>
          </a:xfrm>
          <a:custGeom>
            <a:avLst/>
            <a:gdLst/>
            <a:ahLst/>
            <a:cxnLst/>
            <a:rect l="l" t="t" r="r" b="b"/>
            <a:pathLst>
              <a:path w="4460621" h="8986231">
                <a:moveTo>
                  <a:pt x="0" y="0"/>
                </a:moveTo>
                <a:lnTo>
                  <a:pt x="4460621" y="0"/>
                </a:lnTo>
                <a:lnTo>
                  <a:pt x="4460621" y="8986231"/>
                </a:lnTo>
                <a:lnTo>
                  <a:pt x="0" y="8986231"/>
                </a:lnTo>
                <a:lnTo>
                  <a:pt x="0" y="0"/>
                </a:lnTo>
                <a:close/>
              </a:path>
            </a:pathLst>
          </a:custGeom>
          <a:blipFill>
            <a:blip r:embed="rId4"/>
            <a:stretch>
              <a:fillRect r="-4967"/>
            </a:stretch>
          </a:blipFill>
        </p:spPr>
      </p:sp>
      <p:sp>
        <p:nvSpPr>
          <p:cNvPr id="4" name="Freeform 4">
            <a:extLst>
              <a:ext uri="{FF2B5EF4-FFF2-40B4-BE49-F238E27FC236}">
                <a16:creationId xmlns:a16="http://schemas.microsoft.com/office/drawing/2014/main" id="{828B1073-A01F-4F32-826B-23EDB11C9DB9}"/>
              </a:ext>
            </a:extLst>
          </p:cNvPr>
          <p:cNvSpPr/>
          <p:nvPr/>
        </p:nvSpPr>
        <p:spPr>
          <a:xfrm>
            <a:off x="0" y="9635852"/>
            <a:ext cx="18288000" cy="762840"/>
          </a:xfrm>
          <a:custGeom>
            <a:avLst/>
            <a:gdLst/>
            <a:ahLst/>
            <a:cxnLst/>
            <a:rect l="l" t="t" r="r" b="b"/>
            <a:pathLst>
              <a:path w="18288000" h="762840">
                <a:moveTo>
                  <a:pt x="0" y="0"/>
                </a:moveTo>
                <a:lnTo>
                  <a:pt x="18288000" y="0"/>
                </a:lnTo>
                <a:lnTo>
                  <a:pt x="18288000" y="762840"/>
                </a:lnTo>
                <a:lnTo>
                  <a:pt x="0" y="762840"/>
                </a:lnTo>
                <a:lnTo>
                  <a:pt x="0" y="0"/>
                </a:lnTo>
                <a:close/>
              </a:path>
            </a:pathLst>
          </a:custGeom>
          <a:blipFill>
            <a:blip r:embed="rId5"/>
            <a:stretch>
              <a:fillRect t="-6937" b="-6937"/>
            </a:stretch>
          </a:blipFill>
        </p:spPr>
      </p:sp>
      <p:sp>
        <p:nvSpPr>
          <p:cNvPr id="6" name="TextBox 6">
            <a:extLst>
              <a:ext uri="{FF2B5EF4-FFF2-40B4-BE49-F238E27FC236}">
                <a16:creationId xmlns:a16="http://schemas.microsoft.com/office/drawing/2014/main" id="{14B2807A-7BF6-2C0A-E45D-FE7190430C4F}"/>
              </a:ext>
            </a:extLst>
          </p:cNvPr>
          <p:cNvSpPr txBox="1"/>
          <p:nvPr/>
        </p:nvSpPr>
        <p:spPr>
          <a:xfrm>
            <a:off x="3733800" y="397499"/>
            <a:ext cx="14005165" cy="1571584"/>
          </a:xfrm>
          <a:prstGeom prst="rect">
            <a:avLst/>
          </a:prstGeom>
        </p:spPr>
        <p:txBody>
          <a:bodyPr lIns="0" tIns="0" rIns="0" bIns="0" rtlCol="0" anchor="t">
            <a:spAutoFit/>
          </a:bodyPr>
          <a:lstStyle/>
          <a:p>
            <a:pPr algn="ctr"/>
            <a:r>
              <a:rPr lang="vi-VN" sz="4400" b="1" dirty="0"/>
              <a:t>Ứng dụng IoT trong Nhận diện Con người &amp; Chuyển động qua camera</a:t>
            </a:r>
            <a:endParaRPr lang="en-US" sz="4400" b="1" dirty="0">
              <a:solidFill>
                <a:srgbClr val="1F409A"/>
              </a:solidFill>
              <a:latin typeface="Arial"/>
              <a:cs typeface="Arial"/>
            </a:endParaRPr>
          </a:p>
          <a:p>
            <a:pPr algn="ctr">
              <a:lnSpc>
                <a:spcPct val="130000"/>
              </a:lnSpc>
            </a:pPr>
            <a:endParaRPr lang="en-US" sz="1200" dirty="0">
              <a:latin typeface="Arial Unicode Bold"/>
              <a:ea typeface="Arial Unicode Bold"/>
              <a:cs typeface="Arial Unicode Bold"/>
              <a:sym typeface="Arial Unicode Bold"/>
            </a:endParaRPr>
          </a:p>
        </p:txBody>
      </p:sp>
      <p:pic>
        <p:nvPicPr>
          <p:cNvPr id="8" name="Picture 7">
            <a:extLst>
              <a:ext uri="{FF2B5EF4-FFF2-40B4-BE49-F238E27FC236}">
                <a16:creationId xmlns:a16="http://schemas.microsoft.com/office/drawing/2014/main" id="{977CD892-3977-5D22-9340-BF79759DD13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70000" y="1270000"/>
            <a:ext cx="63500" cy="76200"/>
          </a:xfrm>
          <a:prstGeom prst="rect">
            <a:avLst/>
          </a:prstGeom>
        </p:spPr>
      </p:pic>
      <p:sp>
        <p:nvSpPr>
          <p:cNvPr id="9" name="TextBox 8">
            <a:extLst>
              <a:ext uri="{FF2B5EF4-FFF2-40B4-BE49-F238E27FC236}">
                <a16:creationId xmlns:a16="http://schemas.microsoft.com/office/drawing/2014/main" id="{D7383A13-885C-E5FB-5816-F979779BAED2}"/>
              </a:ext>
            </a:extLst>
          </p:cNvPr>
          <p:cNvSpPr txBox="1"/>
          <p:nvPr/>
        </p:nvSpPr>
        <p:spPr>
          <a:xfrm>
            <a:off x="7010400" y="3390900"/>
            <a:ext cx="6205370" cy="1571584"/>
          </a:xfrm>
          <a:prstGeom prst="rect">
            <a:avLst/>
          </a:prstGeom>
        </p:spPr>
        <p:txBody>
          <a:bodyPr wrap="square" rtlCol="0">
            <a:spAutoFit/>
          </a:bodyPr>
          <a:lstStyle/>
          <a:p>
            <a:endParaRPr lang="en-US" dirty="0"/>
          </a:p>
        </p:txBody>
      </p:sp>
      <p:sp>
        <p:nvSpPr>
          <p:cNvPr id="10" name="TextBox 9">
            <a:extLst>
              <a:ext uri="{FF2B5EF4-FFF2-40B4-BE49-F238E27FC236}">
                <a16:creationId xmlns:a16="http://schemas.microsoft.com/office/drawing/2014/main" id="{A6BE669B-C2FF-ADE1-BEC5-D531D6416560}"/>
              </a:ext>
            </a:extLst>
          </p:cNvPr>
          <p:cNvSpPr txBox="1"/>
          <p:nvPr/>
        </p:nvSpPr>
        <p:spPr>
          <a:xfrm>
            <a:off x="4623955" y="2202938"/>
            <a:ext cx="10744200" cy="954107"/>
          </a:xfrm>
          <a:prstGeom prst="rect">
            <a:avLst/>
          </a:prstGeom>
          <a:noFill/>
        </p:spPr>
        <p:txBody>
          <a:bodyPr wrap="square" rtlCol="0">
            <a:spAutoFit/>
          </a:bodyPr>
          <a:lstStyle/>
          <a:p>
            <a:r>
              <a:rPr lang="en-US" sz="2800" dirty="0" err="1">
                <a:latin typeface="Times  New Roman"/>
              </a:rPr>
              <a:t>Nhận</a:t>
            </a:r>
            <a:r>
              <a:rPr lang="en-US" sz="2800" dirty="0">
                <a:latin typeface="Times  New Roman"/>
              </a:rPr>
              <a:t> </a:t>
            </a:r>
            <a:r>
              <a:rPr lang="en-US" sz="2800" dirty="0" err="1">
                <a:latin typeface="Times  New Roman"/>
              </a:rPr>
              <a:t>dạng</a:t>
            </a:r>
            <a:r>
              <a:rPr lang="en-US" sz="2800" dirty="0">
                <a:latin typeface="Times  New Roman"/>
              </a:rPr>
              <a:t> </a:t>
            </a:r>
            <a:r>
              <a:rPr lang="en-US" sz="2800" dirty="0" err="1">
                <a:latin typeface="Times  New Roman"/>
              </a:rPr>
              <a:t>hành</a:t>
            </a:r>
            <a:r>
              <a:rPr lang="en-US" sz="2800" dirty="0">
                <a:latin typeface="Times  New Roman"/>
              </a:rPr>
              <a:t> </a:t>
            </a:r>
            <a:r>
              <a:rPr lang="en-US" sz="2800" dirty="0" err="1">
                <a:latin typeface="Times  New Roman"/>
              </a:rPr>
              <a:t>động</a:t>
            </a:r>
            <a:r>
              <a:rPr lang="en-US" sz="2800" dirty="0">
                <a:latin typeface="Times  New Roman"/>
              </a:rPr>
              <a:t> qua camera </a:t>
            </a:r>
            <a:r>
              <a:rPr lang="en-US" sz="2800" dirty="0" err="1">
                <a:latin typeface="Times  New Roman"/>
              </a:rPr>
              <a:t>có</a:t>
            </a:r>
            <a:r>
              <a:rPr lang="en-US" sz="2800" dirty="0">
                <a:latin typeface="Times  New Roman"/>
              </a:rPr>
              <a:t> </a:t>
            </a:r>
            <a:r>
              <a:rPr lang="en-US" sz="2800" dirty="0" err="1">
                <a:latin typeface="Times  New Roman"/>
              </a:rPr>
              <a:t>nhiều</a:t>
            </a:r>
            <a:r>
              <a:rPr lang="en-US" sz="2800" dirty="0">
                <a:latin typeface="Times  New Roman"/>
              </a:rPr>
              <a:t> </a:t>
            </a:r>
            <a:r>
              <a:rPr lang="en-US" sz="2800" dirty="0" err="1">
                <a:latin typeface="Times  New Roman"/>
              </a:rPr>
              <a:t>ứng</a:t>
            </a:r>
            <a:r>
              <a:rPr lang="en-US" sz="2800" dirty="0">
                <a:latin typeface="Times  New Roman"/>
              </a:rPr>
              <a:t> </a:t>
            </a:r>
            <a:r>
              <a:rPr lang="en-US" sz="2800" dirty="0" err="1">
                <a:latin typeface="Times  New Roman"/>
              </a:rPr>
              <a:t>dụng</a:t>
            </a:r>
            <a:r>
              <a:rPr lang="en-US" sz="2800" dirty="0">
                <a:latin typeface="Times  New Roman"/>
              </a:rPr>
              <a:t> </a:t>
            </a:r>
            <a:r>
              <a:rPr lang="en-US" sz="2800" dirty="0" err="1">
                <a:latin typeface="Times  New Roman"/>
              </a:rPr>
              <a:t>rộng</a:t>
            </a:r>
            <a:r>
              <a:rPr lang="en-US" sz="2800" dirty="0">
                <a:latin typeface="Times  New Roman"/>
              </a:rPr>
              <a:t> </a:t>
            </a:r>
            <a:r>
              <a:rPr lang="en-US" sz="2800" dirty="0" err="1">
                <a:latin typeface="Times  New Roman"/>
              </a:rPr>
              <a:t>rãi</a:t>
            </a:r>
            <a:r>
              <a:rPr lang="en-US" sz="2800" dirty="0">
                <a:latin typeface="Times  New Roman"/>
              </a:rPr>
              <a:t> </a:t>
            </a:r>
            <a:r>
              <a:rPr lang="en-US" sz="2800" dirty="0" err="1">
                <a:latin typeface="Times  New Roman"/>
              </a:rPr>
              <a:t>trong</a:t>
            </a:r>
            <a:r>
              <a:rPr lang="en-US" sz="2800" dirty="0">
                <a:latin typeface="Times  New Roman"/>
              </a:rPr>
              <a:t> </a:t>
            </a:r>
            <a:r>
              <a:rPr lang="en-US" sz="2800" b="1" dirty="0" err="1">
                <a:latin typeface="Times  New Roman"/>
              </a:rPr>
              <a:t>giám</a:t>
            </a:r>
            <a:r>
              <a:rPr lang="en-US" sz="2800" b="1" dirty="0">
                <a:latin typeface="Times  New Roman"/>
              </a:rPr>
              <a:t> </a:t>
            </a:r>
            <a:r>
              <a:rPr lang="en-US" sz="2800" b="1" dirty="0" err="1">
                <a:latin typeface="Times  New Roman"/>
              </a:rPr>
              <a:t>sát</a:t>
            </a:r>
            <a:r>
              <a:rPr lang="en-US" sz="2800" dirty="0">
                <a:latin typeface="Times  New Roman"/>
              </a:rPr>
              <a:t> </a:t>
            </a:r>
            <a:r>
              <a:rPr lang="en-US" sz="2800" dirty="0" err="1">
                <a:latin typeface="Times  New Roman"/>
              </a:rPr>
              <a:t>và</a:t>
            </a:r>
            <a:r>
              <a:rPr lang="en-US" sz="2800" dirty="0">
                <a:latin typeface="Times  New Roman"/>
              </a:rPr>
              <a:t> </a:t>
            </a:r>
            <a:r>
              <a:rPr lang="en-US" sz="2800" b="1" dirty="0" err="1">
                <a:latin typeface="Times  New Roman"/>
              </a:rPr>
              <a:t>tự</a:t>
            </a:r>
            <a:r>
              <a:rPr lang="en-US" sz="2800" b="1" dirty="0">
                <a:latin typeface="Times  New Roman"/>
              </a:rPr>
              <a:t> </a:t>
            </a:r>
            <a:r>
              <a:rPr lang="en-US" sz="2800" b="1" dirty="0" err="1">
                <a:latin typeface="Times  New Roman"/>
              </a:rPr>
              <a:t>động</a:t>
            </a:r>
            <a:r>
              <a:rPr lang="en-US" sz="2800" b="1" dirty="0">
                <a:latin typeface="Times  New Roman"/>
              </a:rPr>
              <a:t> </a:t>
            </a:r>
            <a:r>
              <a:rPr lang="en-US" sz="2800" b="1" dirty="0" err="1">
                <a:latin typeface="Times  New Roman"/>
              </a:rPr>
              <a:t>hóa</a:t>
            </a:r>
            <a:r>
              <a:rPr lang="en-US" sz="2800" dirty="0">
                <a:latin typeface="Times  New Roman"/>
              </a:rPr>
              <a:t>,</a:t>
            </a:r>
          </a:p>
        </p:txBody>
      </p:sp>
      <p:sp>
        <p:nvSpPr>
          <p:cNvPr id="11" name="TextBox 10">
            <a:extLst>
              <a:ext uri="{FF2B5EF4-FFF2-40B4-BE49-F238E27FC236}">
                <a16:creationId xmlns:a16="http://schemas.microsoft.com/office/drawing/2014/main" id="{5654B535-E816-BD57-15C2-8C0BC8849995}"/>
              </a:ext>
            </a:extLst>
          </p:cNvPr>
          <p:cNvSpPr txBox="1"/>
          <p:nvPr/>
        </p:nvSpPr>
        <p:spPr>
          <a:xfrm>
            <a:off x="4521581" y="3764169"/>
            <a:ext cx="9067800" cy="5262979"/>
          </a:xfrm>
          <a:prstGeom prst="rect">
            <a:avLst/>
          </a:prstGeom>
          <a:noFill/>
        </p:spPr>
        <p:txBody>
          <a:bodyPr wrap="square" rtlCol="0">
            <a:spAutoFit/>
          </a:bodyPr>
          <a:lstStyle/>
          <a:p>
            <a:r>
              <a:rPr lang="en-US" sz="2800" b="1" dirty="0">
                <a:latin typeface="Times   New Roman"/>
              </a:rPr>
              <a:t>1. </a:t>
            </a:r>
            <a:r>
              <a:rPr lang="en-US" sz="2800" b="1" dirty="0" err="1">
                <a:latin typeface="Times   New Roman"/>
              </a:rPr>
              <a:t>Giám</a:t>
            </a:r>
            <a:r>
              <a:rPr lang="en-US" sz="2800" b="1" dirty="0">
                <a:latin typeface="Times   New Roman"/>
              </a:rPr>
              <a:t> </a:t>
            </a:r>
            <a:r>
              <a:rPr lang="en-US" sz="2800" b="1" dirty="0" err="1">
                <a:latin typeface="Times   New Roman"/>
              </a:rPr>
              <a:t>sát</a:t>
            </a:r>
            <a:r>
              <a:rPr lang="en-US" sz="2800" b="1" dirty="0">
                <a:latin typeface="Times   New Roman"/>
              </a:rPr>
              <a:t> an </a:t>
            </a:r>
            <a:r>
              <a:rPr lang="en-US" sz="2800" b="1" dirty="0" err="1">
                <a:latin typeface="Times   New Roman"/>
              </a:rPr>
              <a:t>ninh</a:t>
            </a:r>
            <a:endParaRPr lang="vi-VN" sz="2800" b="1" dirty="0">
              <a:latin typeface="Times   New Roman"/>
            </a:endParaRPr>
          </a:p>
          <a:p>
            <a:pPr marL="457200" indent="-457200">
              <a:buFont typeface="Arial" panose="020B0604020202020204" pitchFamily="34" charset="0"/>
              <a:buChar char="•"/>
            </a:pPr>
            <a:r>
              <a:rPr lang="en-US" sz="2800" b="1" dirty="0" err="1">
                <a:latin typeface="Times   New Roman"/>
              </a:rPr>
              <a:t>Phát</a:t>
            </a:r>
            <a:r>
              <a:rPr lang="en-US" sz="2800" b="1" dirty="0">
                <a:latin typeface="Times   New Roman"/>
              </a:rPr>
              <a:t> </a:t>
            </a:r>
            <a:r>
              <a:rPr lang="en-US" sz="2800" b="1" dirty="0" err="1">
                <a:latin typeface="Times   New Roman"/>
              </a:rPr>
              <a:t>hiện</a:t>
            </a:r>
            <a:r>
              <a:rPr lang="en-US" sz="2800" b="1" dirty="0">
                <a:latin typeface="Times   New Roman"/>
              </a:rPr>
              <a:t> </a:t>
            </a:r>
            <a:r>
              <a:rPr lang="en-US" sz="2800" b="1" dirty="0" err="1">
                <a:latin typeface="Times   New Roman"/>
              </a:rPr>
              <a:t>hành</a:t>
            </a:r>
            <a:r>
              <a:rPr lang="en-US" sz="2800" b="1" dirty="0">
                <a:latin typeface="Times   New Roman"/>
              </a:rPr>
              <a:t> vi </a:t>
            </a:r>
            <a:r>
              <a:rPr lang="en-US" sz="2800" b="1" dirty="0" err="1">
                <a:latin typeface="Times   New Roman"/>
              </a:rPr>
              <a:t>đáng</a:t>
            </a:r>
            <a:r>
              <a:rPr lang="en-US" sz="2800" b="1" dirty="0">
                <a:latin typeface="Times   New Roman"/>
              </a:rPr>
              <a:t> </a:t>
            </a:r>
            <a:r>
              <a:rPr lang="en-US" sz="2800" b="1" dirty="0" err="1">
                <a:latin typeface="Times   New Roman"/>
              </a:rPr>
              <a:t>ngờ</a:t>
            </a:r>
            <a:r>
              <a:rPr lang="en-US" sz="2800" dirty="0">
                <a:latin typeface="Times   New Roman"/>
              </a:rPr>
              <a:t>: </a:t>
            </a:r>
            <a:r>
              <a:rPr lang="en-US" sz="2800" dirty="0" err="1">
                <a:latin typeface="Times   New Roman"/>
              </a:rPr>
              <a:t>Nhận</a:t>
            </a:r>
            <a:r>
              <a:rPr lang="en-US" sz="2800" dirty="0">
                <a:latin typeface="Times   New Roman"/>
              </a:rPr>
              <a:t> </a:t>
            </a:r>
            <a:r>
              <a:rPr lang="en-US" sz="2800" dirty="0" err="1">
                <a:latin typeface="Times   New Roman"/>
              </a:rPr>
              <a:t>diện</a:t>
            </a:r>
            <a:r>
              <a:rPr lang="en-US" sz="2800" dirty="0">
                <a:latin typeface="Times   New Roman"/>
              </a:rPr>
              <a:t> </a:t>
            </a:r>
            <a:r>
              <a:rPr lang="en-US" sz="2800" dirty="0" err="1">
                <a:latin typeface="Times   New Roman"/>
              </a:rPr>
              <a:t>trộm</a:t>
            </a:r>
            <a:r>
              <a:rPr lang="en-US" sz="2800" dirty="0">
                <a:latin typeface="Times   New Roman"/>
              </a:rPr>
              <a:t> </a:t>
            </a:r>
            <a:r>
              <a:rPr lang="en-US" sz="2800" dirty="0" err="1">
                <a:latin typeface="Times   New Roman"/>
              </a:rPr>
              <a:t>cắp</a:t>
            </a:r>
            <a:r>
              <a:rPr lang="en-US" sz="2800" dirty="0">
                <a:latin typeface="Times   New Roman"/>
              </a:rPr>
              <a:t>, </a:t>
            </a:r>
            <a:r>
              <a:rPr lang="en-US" sz="2800" dirty="0" err="1">
                <a:latin typeface="Times   New Roman"/>
              </a:rPr>
              <a:t>bạo</a:t>
            </a:r>
            <a:r>
              <a:rPr lang="en-US" sz="2800" dirty="0">
                <a:latin typeface="Times   New Roman"/>
              </a:rPr>
              <a:t> </a:t>
            </a:r>
            <a:r>
              <a:rPr lang="en-US" sz="2800" dirty="0" err="1">
                <a:latin typeface="Times   New Roman"/>
              </a:rPr>
              <a:t>lực</a:t>
            </a:r>
            <a:r>
              <a:rPr lang="en-US" sz="2800" dirty="0">
                <a:latin typeface="Times   New Roman"/>
              </a:rPr>
              <a:t>, </a:t>
            </a:r>
            <a:r>
              <a:rPr lang="en-US" sz="2800" dirty="0" err="1">
                <a:latin typeface="Times   New Roman"/>
              </a:rPr>
              <a:t>xâm</a:t>
            </a:r>
            <a:r>
              <a:rPr lang="en-US" sz="2800" dirty="0">
                <a:latin typeface="Times   New Roman"/>
              </a:rPr>
              <a:t> </a:t>
            </a:r>
            <a:r>
              <a:rPr lang="en-US" sz="2800" dirty="0" err="1">
                <a:latin typeface="Times   New Roman"/>
              </a:rPr>
              <a:t>nhập</a:t>
            </a:r>
            <a:r>
              <a:rPr lang="en-US" sz="2800" dirty="0">
                <a:latin typeface="Times   New Roman"/>
              </a:rPr>
              <a:t> </a:t>
            </a:r>
            <a:r>
              <a:rPr lang="en-US" sz="2800" dirty="0" err="1">
                <a:latin typeface="Times   New Roman"/>
              </a:rPr>
              <a:t>khu</a:t>
            </a:r>
            <a:r>
              <a:rPr lang="en-US" sz="2800" dirty="0">
                <a:latin typeface="Times   New Roman"/>
              </a:rPr>
              <a:t> </a:t>
            </a:r>
            <a:r>
              <a:rPr lang="en-US" sz="2800" dirty="0" err="1">
                <a:latin typeface="Times   New Roman"/>
              </a:rPr>
              <a:t>vực</a:t>
            </a:r>
            <a:r>
              <a:rPr lang="en-US" sz="2800" dirty="0">
                <a:latin typeface="Times   New Roman"/>
              </a:rPr>
              <a:t> </a:t>
            </a:r>
            <a:r>
              <a:rPr lang="en-US" sz="2800" dirty="0" err="1">
                <a:latin typeface="Times   New Roman"/>
              </a:rPr>
              <a:t>cấm</a:t>
            </a:r>
            <a:r>
              <a:rPr lang="en-US" sz="2800" dirty="0">
                <a:latin typeface="Times   New Roman"/>
              </a:rPr>
              <a:t>.</a:t>
            </a:r>
          </a:p>
          <a:p>
            <a:r>
              <a:rPr lang="en-US" sz="2800" b="1" dirty="0">
                <a:latin typeface="Times   New Roman"/>
              </a:rPr>
              <a:t>2. </a:t>
            </a:r>
            <a:r>
              <a:rPr lang="en-US" sz="2800" b="1" dirty="0" err="1">
                <a:latin typeface="Times   New Roman"/>
              </a:rPr>
              <a:t>Tự</a:t>
            </a:r>
            <a:r>
              <a:rPr lang="en-US" sz="2800" b="1" dirty="0">
                <a:latin typeface="Times   New Roman"/>
              </a:rPr>
              <a:t> </a:t>
            </a:r>
            <a:r>
              <a:rPr lang="en-US" sz="2800" b="1" dirty="0" err="1">
                <a:latin typeface="Times   New Roman"/>
              </a:rPr>
              <a:t>động</a:t>
            </a:r>
            <a:r>
              <a:rPr lang="en-US" sz="2800" b="1" dirty="0">
                <a:latin typeface="Times   New Roman"/>
              </a:rPr>
              <a:t> </a:t>
            </a:r>
            <a:r>
              <a:rPr lang="en-US" sz="2800" b="1" dirty="0" err="1">
                <a:latin typeface="Times   New Roman"/>
              </a:rPr>
              <a:t>hóa</a:t>
            </a:r>
            <a:r>
              <a:rPr lang="en-US" sz="2800" b="1" dirty="0">
                <a:latin typeface="Times   New Roman"/>
              </a:rPr>
              <a:t> </a:t>
            </a:r>
            <a:r>
              <a:rPr lang="en-US" sz="2800" b="1" dirty="0" err="1">
                <a:latin typeface="Times   New Roman"/>
              </a:rPr>
              <a:t>trong</a:t>
            </a:r>
            <a:r>
              <a:rPr lang="en-US" sz="2800" b="1" dirty="0">
                <a:latin typeface="Times   New Roman"/>
              </a:rPr>
              <a:t> </a:t>
            </a:r>
            <a:r>
              <a:rPr lang="en-US" sz="2800" b="1" dirty="0" err="1">
                <a:latin typeface="Times   New Roman"/>
              </a:rPr>
              <a:t>doanh</a:t>
            </a:r>
            <a:r>
              <a:rPr lang="en-US" sz="2800" b="1" dirty="0">
                <a:latin typeface="Times   New Roman"/>
              </a:rPr>
              <a:t> </a:t>
            </a:r>
            <a:r>
              <a:rPr lang="en-US" sz="2800" b="1" dirty="0" err="1">
                <a:latin typeface="Times   New Roman"/>
              </a:rPr>
              <a:t>nghiệp</a:t>
            </a:r>
            <a:endParaRPr lang="en-US" sz="2800" b="1" dirty="0">
              <a:latin typeface="Times   New Roman"/>
            </a:endParaRPr>
          </a:p>
          <a:p>
            <a:pPr marL="457200" indent="-457200">
              <a:buFont typeface="Arial" panose="020B0604020202020204" pitchFamily="34" charset="0"/>
              <a:buChar char="•"/>
            </a:pPr>
            <a:r>
              <a:rPr lang="en-US" sz="2800" b="1" dirty="0" err="1">
                <a:latin typeface="Times   New Roman"/>
              </a:rPr>
              <a:t>Quản</a:t>
            </a:r>
            <a:r>
              <a:rPr lang="en-US" sz="2800" b="1" dirty="0">
                <a:latin typeface="Times   New Roman"/>
              </a:rPr>
              <a:t> </a:t>
            </a:r>
            <a:r>
              <a:rPr lang="en-US" sz="2800" b="1" dirty="0" err="1">
                <a:latin typeface="Times   New Roman"/>
              </a:rPr>
              <a:t>lý</a:t>
            </a:r>
            <a:r>
              <a:rPr lang="en-US" sz="2800" b="1" dirty="0">
                <a:latin typeface="Times   New Roman"/>
              </a:rPr>
              <a:t> </a:t>
            </a:r>
            <a:r>
              <a:rPr lang="en-US" sz="2800" b="1" dirty="0" err="1">
                <a:latin typeface="Times   New Roman"/>
              </a:rPr>
              <a:t>nhân</a:t>
            </a:r>
            <a:r>
              <a:rPr lang="en-US" sz="2800" b="1" dirty="0">
                <a:latin typeface="Times   New Roman"/>
              </a:rPr>
              <a:t> </a:t>
            </a:r>
            <a:r>
              <a:rPr lang="en-US" sz="2800" b="1" dirty="0" err="1">
                <a:latin typeface="Times   New Roman"/>
              </a:rPr>
              <a:t>sự</a:t>
            </a:r>
            <a:r>
              <a:rPr lang="en-US" sz="2800" dirty="0">
                <a:latin typeface="Times   New Roman"/>
              </a:rPr>
              <a:t>: </a:t>
            </a:r>
            <a:r>
              <a:rPr lang="en-US" sz="2800" dirty="0" err="1">
                <a:latin typeface="Times   New Roman"/>
              </a:rPr>
              <a:t>Kiểm</a:t>
            </a:r>
            <a:r>
              <a:rPr lang="en-US" sz="2800" dirty="0">
                <a:latin typeface="Times   New Roman"/>
              </a:rPr>
              <a:t> </a:t>
            </a:r>
            <a:r>
              <a:rPr lang="en-US" sz="2800" dirty="0" err="1">
                <a:latin typeface="Times   New Roman"/>
              </a:rPr>
              <a:t>tra</a:t>
            </a:r>
            <a:r>
              <a:rPr lang="en-US" sz="2800" dirty="0">
                <a:latin typeface="Times   New Roman"/>
              </a:rPr>
              <a:t> </a:t>
            </a:r>
            <a:r>
              <a:rPr lang="en-US" sz="2800" dirty="0" err="1">
                <a:latin typeface="Times   New Roman"/>
              </a:rPr>
              <a:t>nhân</a:t>
            </a:r>
            <a:r>
              <a:rPr lang="en-US" sz="2800" dirty="0">
                <a:latin typeface="Times   New Roman"/>
              </a:rPr>
              <a:t> </a:t>
            </a:r>
            <a:r>
              <a:rPr lang="en-US" sz="2800" dirty="0" err="1">
                <a:latin typeface="Times   New Roman"/>
              </a:rPr>
              <a:t>viên</a:t>
            </a:r>
            <a:r>
              <a:rPr lang="en-US" sz="2800" dirty="0">
                <a:latin typeface="Times   New Roman"/>
              </a:rPr>
              <a:t> </a:t>
            </a:r>
            <a:r>
              <a:rPr lang="en-US" sz="2800" dirty="0" err="1">
                <a:latin typeface="Times   New Roman"/>
              </a:rPr>
              <a:t>có</a:t>
            </a:r>
            <a:r>
              <a:rPr lang="en-US" sz="2800" dirty="0">
                <a:latin typeface="Times   New Roman"/>
              </a:rPr>
              <a:t> </a:t>
            </a:r>
            <a:r>
              <a:rPr lang="en-US" sz="2800" dirty="0" err="1">
                <a:latin typeface="Times   New Roman"/>
              </a:rPr>
              <a:t>tuân</a:t>
            </a:r>
            <a:r>
              <a:rPr lang="en-US" sz="2800" dirty="0">
                <a:latin typeface="Times   New Roman"/>
              </a:rPr>
              <a:t> </a:t>
            </a:r>
            <a:r>
              <a:rPr lang="en-US" sz="2800" dirty="0" err="1">
                <a:latin typeface="Times   New Roman"/>
              </a:rPr>
              <a:t>thủ</a:t>
            </a:r>
            <a:r>
              <a:rPr lang="en-US" sz="2800" dirty="0">
                <a:latin typeface="Times   New Roman"/>
              </a:rPr>
              <a:t> </a:t>
            </a:r>
            <a:r>
              <a:rPr lang="en-US" sz="2800" dirty="0" err="1">
                <a:latin typeface="Times   New Roman"/>
              </a:rPr>
              <a:t>quy</a:t>
            </a:r>
            <a:r>
              <a:rPr lang="en-US" sz="2800" dirty="0">
                <a:latin typeface="Times   New Roman"/>
              </a:rPr>
              <a:t> </a:t>
            </a:r>
            <a:r>
              <a:rPr lang="en-US" sz="2800" dirty="0" err="1">
                <a:latin typeface="Times   New Roman"/>
              </a:rPr>
              <a:t>trình</a:t>
            </a:r>
            <a:r>
              <a:rPr lang="en-US" sz="2800" dirty="0">
                <a:latin typeface="Times   New Roman"/>
              </a:rPr>
              <a:t> </a:t>
            </a:r>
            <a:r>
              <a:rPr lang="en-US" sz="2800" dirty="0" err="1">
                <a:latin typeface="Times   New Roman"/>
              </a:rPr>
              <a:t>làm</a:t>
            </a:r>
            <a:r>
              <a:rPr lang="en-US" sz="2800" dirty="0">
                <a:latin typeface="Times   New Roman"/>
              </a:rPr>
              <a:t> </a:t>
            </a:r>
            <a:r>
              <a:rPr lang="en-US" sz="2800" dirty="0" err="1">
                <a:latin typeface="Times   New Roman"/>
              </a:rPr>
              <a:t>việc</a:t>
            </a:r>
            <a:r>
              <a:rPr lang="en-US" sz="2800" dirty="0">
                <a:latin typeface="Times   New Roman"/>
              </a:rPr>
              <a:t> </a:t>
            </a:r>
            <a:r>
              <a:rPr lang="en-US" sz="2800" dirty="0" err="1">
                <a:latin typeface="Times   New Roman"/>
              </a:rPr>
              <a:t>không</a:t>
            </a:r>
            <a:r>
              <a:rPr lang="en-US" sz="2800" dirty="0">
                <a:latin typeface="Times   New Roman"/>
              </a:rPr>
              <a:t>.</a:t>
            </a:r>
          </a:p>
          <a:p>
            <a:r>
              <a:rPr lang="vi-VN" sz="2800" b="1" dirty="0">
                <a:latin typeface="Times   New Roman"/>
              </a:rPr>
              <a:t>3. Ứng dụng trong y tế</a:t>
            </a:r>
          </a:p>
          <a:p>
            <a:pPr marL="457200" indent="-457200">
              <a:buFont typeface="Arial" panose="020B0604020202020204" pitchFamily="34" charset="0"/>
              <a:buChar char="•"/>
            </a:pPr>
            <a:r>
              <a:rPr lang="vi-VN" sz="2800" b="1" dirty="0">
                <a:latin typeface="Times   New Roman"/>
              </a:rPr>
              <a:t>Phát hiện té ngã</a:t>
            </a:r>
            <a:r>
              <a:rPr lang="vi-VN" sz="2800" dirty="0">
                <a:latin typeface="Times   New Roman"/>
              </a:rPr>
              <a:t>: Hỗ trợ người cao tuổi hoặc bệnh nhân.</a:t>
            </a:r>
          </a:p>
          <a:p>
            <a:r>
              <a:rPr lang="en-US" sz="2800" b="1" dirty="0">
                <a:latin typeface="Times   New Roman"/>
              </a:rPr>
              <a:t>4. Giao </a:t>
            </a:r>
            <a:r>
              <a:rPr lang="en-US" sz="2800" b="1" dirty="0" err="1">
                <a:latin typeface="Times   New Roman"/>
              </a:rPr>
              <a:t>thông</a:t>
            </a:r>
            <a:r>
              <a:rPr lang="en-US" sz="2800" b="1" dirty="0">
                <a:latin typeface="Times   New Roman"/>
              </a:rPr>
              <a:t> </a:t>
            </a:r>
            <a:r>
              <a:rPr lang="en-US" sz="2800" b="1" dirty="0" err="1">
                <a:latin typeface="Times   New Roman"/>
              </a:rPr>
              <a:t>thông</a:t>
            </a:r>
            <a:r>
              <a:rPr lang="en-US" sz="2800" b="1" dirty="0">
                <a:latin typeface="Times   New Roman"/>
              </a:rPr>
              <a:t> </a:t>
            </a:r>
            <a:r>
              <a:rPr lang="en-US" sz="2800" b="1" dirty="0" err="1">
                <a:latin typeface="Times   New Roman"/>
              </a:rPr>
              <a:t>minh</a:t>
            </a:r>
            <a:endParaRPr lang="en-US" sz="2800" b="1" dirty="0">
              <a:latin typeface="Times   New Roman"/>
            </a:endParaRPr>
          </a:p>
          <a:p>
            <a:pPr marL="457200" indent="-457200">
              <a:buFont typeface="Arial" panose="020B0604020202020204" pitchFamily="34" charset="0"/>
              <a:buChar char="•"/>
            </a:pPr>
            <a:r>
              <a:rPr lang="en-US" sz="2800" b="1" dirty="0" err="1">
                <a:latin typeface="Times   New Roman"/>
              </a:rPr>
              <a:t>Giám</a:t>
            </a:r>
            <a:r>
              <a:rPr lang="en-US" sz="2800" b="1" dirty="0">
                <a:latin typeface="Times   New Roman"/>
              </a:rPr>
              <a:t> </a:t>
            </a:r>
            <a:r>
              <a:rPr lang="en-US" sz="2800" b="1" dirty="0" err="1">
                <a:latin typeface="Times   New Roman"/>
              </a:rPr>
              <a:t>sát</a:t>
            </a:r>
            <a:r>
              <a:rPr lang="en-US" sz="2800" b="1" dirty="0">
                <a:latin typeface="Times   New Roman"/>
              </a:rPr>
              <a:t> </a:t>
            </a:r>
            <a:r>
              <a:rPr lang="en-US" sz="2800" b="1" dirty="0" err="1">
                <a:latin typeface="Times   New Roman"/>
              </a:rPr>
              <a:t>lái</a:t>
            </a:r>
            <a:r>
              <a:rPr lang="en-US" sz="2800" b="1" dirty="0">
                <a:latin typeface="Times   New Roman"/>
              </a:rPr>
              <a:t> </a:t>
            </a:r>
            <a:r>
              <a:rPr lang="en-US" sz="2800" b="1" dirty="0" err="1">
                <a:latin typeface="Times   New Roman"/>
              </a:rPr>
              <a:t>xe</a:t>
            </a:r>
            <a:r>
              <a:rPr lang="en-US" sz="2800" dirty="0">
                <a:latin typeface="Times   New Roman"/>
              </a:rPr>
              <a:t>: </a:t>
            </a:r>
            <a:r>
              <a:rPr lang="en-US" sz="2800" dirty="0" err="1">
                <a:latin typeface="Times   New Roman"/>
              </a:rPr>
              <a:t>Phát</a:t>
            </a:r>
            <a:r>
              <a:rPr lang="en-US" sz="2800" dirty="0">
                <a:latin typeface="Times   New Roman"/>
              </a:rPr>
              <a:t> </a:t>
            </a:r>
            <a:r>
              <a:rPr lang="en-US" sz="2800" dirty="0" err="1">
                <a:latin typeface="Times   New Roman"/>
              </a:rPr>
              <a:t>hiện</a:t>
            </a:r>
            <a:r>
              <a:rPr lang="en-US" sz="2800" dirty="0">
                <a:latin typeface="Times   New Roman"/>
              </a:rPr>
              <a:t> </a:t>
            </a:r>
            <a:r>
              <a:rPr lang="en-US" sz="2800" dirty="0" err="1">
                <a:latin typeface="Times   New Roman"/>
              </a:rPr>
              <a:t>buồn</a:t>
            </a:r>
            <a:r>
              <a:rPr lang="en-US" sz="2800" dirty="0">
                <a:latin typeface="Times   New Roman"/>
              </a:rPr>
              <a:t> </a:t>
            </a:r>
            <a:r>
              <a:rPr lang="en-US" sz="2800" dirty="0" err="1">
                <a:latin typeface="Times   New Roman"/>
              </a:rPr>
              <a:t>ngủ</a:t>
            </a:r>
            <a:r>
              <a:rPr lang="en-US" sz="2800" dirty="0">
                <a:latin typeface="Times   New Roman"/>
              </a:rPr>
              <a:t>, </a:t>
            </a:r>
            <a:r>
              <a:rPr lang="en-US" sz="2800" dirty="0" err="1">
                <a:latin typeface="Times   New Roman"/>
              </a:rPr>
              <a:t>sử</a:t>
            </a:r>
            <a:r>
              <a:rPr lang="en-US" sz="2800" dirty="0">
                <a:latin typeface="Times   New Roman"/>
              </a:rPr>
              <a:t> </a:t>
            </a:r>
            <a:r>
              <a:rPr lang="en-US" sz="2800" dirty="0" err="1">
                <a:latin typeface="Times   New Roman"/>
              </a:rPr>
              <a:t>dụng</a:t>
            </a:r>
            <a:r>
              <a:rPr lang="en-US" sz="2800" dirty="0">
                <a:latin typeface="Times   New Roman"/>
              </a:rPr>
              <a:t> </a:t>
            </a:r>
            <a:r>
              <a:rPr lang="en-US" sz="2800" dirty="0" err="1">
                <a:latin typeface="Times   New Roman"/>
              </a:rPr>
              <a:t>điện</a:t>
            </a:r>
            <a:r>
              <a:rPr lang="en-US" sz="2800" dirty="0">
                <a:latin typeface="Times   New Roman"/>
              </a:rPr>
              <a:t> </a:t>
            </a:r>
            <a:r>
              <a:rPr lang="en-US" sz="2800" dirty="0" err="1">
                <a:latin typeface="Times   New Roman"/>
              </a:rPr>
              <a:t>thoại</a:t>
            </a:r>
            <a:r>
              <a:rPr lang="en-US" sz="2800" dirty="0">
                <a:latin typeface="Times   New Roman"/>
              </a:rPr>
              <a:t> </a:t>
            </a:r>
            <a:r>
              <a:rPr lang="en-US" sz="2800" dirty="0" err="1">
                <a:latin typeface="Times   New Roman"/>
              </a:rPr>
              <a:t>khi</a:t>
            </a:r>
            <a:r>
              <a:rPr lang="en-US" sz="2800" dirty="0">
                <a:latin typeface="Times   New Roman"/>
              </a:rPr>
              <a:t> </a:t>
            </a:r>
            <a:r>
              <a:rPr lang="en-US" sz="2800" dirty="0" err="1">
                <a:latin typeface="Times   New Roman"/>
              </a:rPr>
              <a:t>lái</a:t>
            </a:r>
            <a:r>
              <a:rPr lang="en-US" sz="2800" dirty="0">
                <a:latin typeface="Times   New Roman"/>
              </a:rPr>
              <a:t> </a:t>
            </a:r>
            <a:r>
              <a:rPr lang="en-US" sz="2800" dirty="0" err="1">
                <a:latin typeface="Times   New Roman"/>
              </a:rPr>
              <a:t>xe</a:t>
            </a:r>
            <a:r>
              <a:rPr lang="en-US" sz="2800" dirty="0">
                <a:latin typeface="Times   New Roman"/>
              </a:rPr>
              <a:t>.</a:t>
            </a:r>
          </a:p>
          <a:p>
            <a:endParaRPr lang="en-US" sz="2800" dirty="0"/>
          </a:p>
        </p:txBody>
      </p:sp>
      <p:pic>
        <p:nvPicPr>
          <p:cNvPr id="1026" name="Picture 2" descr="AI camera là gì? Ứng dụng trong giám sát giao thông thông minh">
            <a:extLst>
              <a:ext uri="{FF2B5EF4-FFF2-40B4-BE49-F238E27FC236}">
                <a16:creationId xmlns:a16="http://schemas.microsoft.com/office/drawing/2014/main" id="{9552D89E-1F6E-4907-09CA-53804A9926A8}"/>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3343400" y="2721630"/>
            <a:ext cx="4686986" cy="285844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Nhận diện hành động của người với Deep Learnin">
            <a:extLst>
              <a:ext uri="{FF2B5EF4-FFF2-40B4-BE49-F238E27FC236}">
                <a16:creationId xmlns:a16="http://schemas.microsoft.com/office/drawing/2014/main" id="{8A534087-0A0A-0AC1-0451-90D8D05761B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3215770" y="7018269"/>
            <a:ext cx="4938712" cy="24582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27534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7C6897-878E-F192-585A-1396E73B3AE0}"/>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FDD345BE-8AB8-3269-3BDE-CA944622D89F}"/>
              </a:ext>
            </a:extLst>
          </p:cNvPr>
          <p:cNvSpPr/>
          <p:nvPr/>
        </p:nvSpPr>
        <p:spPr>
          <a:xfrm>
            <a:off x="0" y="9635852"/>
            <a:ext cx="18288000" cy="651148"/>
          </a:xfrm>
          <a:custGeom>
            <a:avLst/>
            <a:gdLst/>
            <a:ahLst/>
            <a:cxnLst/>
            <a:rect l="l" t="t" r="r" b="b"/>
            <a:pathLst>
              <a:path w="18288000" h="651148">
                <a:moveTo>
                  <a:pt x="0" y="0"/>
                </a:moveTo>
                <a:lnTo>
                  <a:pt x="18288000" y="0"/>
                </a:lnTo>
                <a:lnTo>
                  <a:pt x="18288000" y="651148"/>
                </a:lnTo>
                <a:lnTo>
                  <a:pt x="0" y="651148"/>
                </a:lnTo>
                <a:lnTo>
                  <a:pt x="0" y="0"/>
                </a:lnTo>
                <a:close/>
              </a:path>
            </a:pathLst>
          </a:custGeom>
          <a:blipFill>
            <a:blip r:embed="rId2"/>
            <a:stretch>
              <a:fillRect t="-16703" b="-16703"/>
            </a:stretch>
          </a:blipFill>
        </p:spPr>
      </p:sp>
      <p:sp>
        <p:nvSpPr>
          <p:cNvPr id="3" name="Freeform 3">
            <a:extLst>
              <a:ext uri="{FF2B5EF4-FFF2-40B4-BE49-F238E27FC236}">
                <a16:creationId xmlns:a16="http://schemas.microsoft.com/office/drawing/2014/main" id="{926E5F20-D1AB-0754-4670-445295E70592}"/>
              </a:ext>
            </a:extLst>
          </p:cNvPr>
          <p:cNvSpPr/>
          <p:nvPr/>
        </p:nvSpPr>
        <p:spPr>
          <a:xfrm>
            <a:off x="15468600" y="237058"/>
            <a:ext cx="2057400" cy="1763204"/>
          </a:xfrm>
          <a:custGeom>
            <a:avLst/>
            <a:gdLst/>
            <a:ahLst/>
            <a:cxnLst/>
            <a:rect l="l" t="t" r="r" b="b"/>
            <a:pathLst>
              <a:path w="947177" h="859563">
                <a:moveTo>
                  <a:pt x="0" y="0"/>
                </a:moveTo>
                <a:lnTo>
                  <a:pt x="947177" y="0"/>
                </a:lnTo>
                <a:lnTo>
                  <a:pt x="947177" y="859563"/>
                </a:lnTo>
                <a:lnTo>
                  <a:pt x="0" y="859563"/>
                </a:lnTo>
                <a:lnTo>
                  <a:pt x="0" y="0"/>
                </a:lnTo>
                <a:close/>
              </a:path>
            </a:pathLst>
          </a:custGeom>
          <a:blipFill>
            <a:blip r:embed="rId3"/>
            <a:stretch>
              <a:fillRect/>
            </a:stretch>
          </a:blipFill>
        </p:spPr>
      </p:sp>
      <p:sp>
        <p:nvSpPr>
          <p:cNvPr id="207" name="TextBox 206">
            <a:extLst>
              <a:ext uri="{FF2B5EF4-FFF2-40B4-BE49-F238E27FC236}">
                <a16:creationId xmlns:a16="http://schemas.microsoft.com/office/drawing/2014/main" id="{3E4EF6D6-5488-102E-F24F-7C198B8320EA}"/>
              </a:ext>
            </a:extLst>
          </p:cNvPr>
          <p:cNvSpPr txBox="1"/>
          <p:nvPr/>
        </p:nvSpPr>
        <p:spPr>
          <a:xfrm>
            <a:off x="533400" y="647700"/>
            <a:ext cx="13904976" cy="707886"/>
          </a:xfrm>
          <a:prstGeom prst="rect">
            <a:avLst/>
          </a:prstGeom>
          <a:noFill/>
        </p:spPr>
        <p:txBody>
          <a:bodyPr wrap="square" rtlCol="0">
            <a:spAutoFit/>
          </a:bodyPr>
          <a:lstStyle/>
          <a:p>
            <a:r>
              <a:rPr lang="en-US" sz="4000" b="1" dirty="0" err="1">
                <a:latin typeface="Times    New Roman"/>
              </a:rPr>
              <a:t>Nguyên</a:t>
            </a:r>
            <a:r>
              <a:rPr lang="en-US" sz="4000" b="1" dirty="0">
                <a:latin typeface="Times    New Roman"/>
              </a:rPr>
              <a:t> </a:t>
            </a:r>
            <a:r>
              <a:rPr lang="en-US" sz="4000" b="1" dirty="0" err="1">
                <a:latin typeface="Times    New Roman"/>
              </a:rPr>
              <a:t>lý</a:t>
            </a:r>
            <a:r>
              <a:rPr lang="en-US" sz="4000" b="1" dirty="0">
                <a:latin typeface="Times    New Roman"/>
              </a:rPr>
              <a:t> </a:t>
            </a:r>
            <a:r>
              <a:rPr lang="en-US" sz="4000" b="1" dirty="0" err="1">
                <a:latin typeface="Times    New Roman"/>
              </a:rPr>
              <a:t>hoạt</a:t>
            </a:r>
            <a:r>
              <a:rPr lang="en-US" sz="4000" b="1" dirty="0">
                <a:latin typeface="Times    New Roman"/>
              </a:rPr>
              <a:t> </a:t>
            </a:r>
            <a:r>
              <a:rPr lang="en-US" sz="4000" b="1" dirty="0" err="1">
                <a:latin typeface="Times    New Roman"/>
              </a:rPr>
              <a:t>động</a:t>
            </a:r>
            <a:endParaRPr lang="en-US" sz="4000" b="1" dirty="0">
              <a:solidFill>
                <a:srgbClr val="1F409A"/>
              </a:solidFill>
              <a:latin typeface="Times    New Roman"/>
              <a:cs typeface="Arial"/>
            </a:endParaRPr>
          </a:p>
        </p:txBody>
      </p:sp>
      <p:pic>
        <p:nvPicPr>
          <p:cNvPr id="208" name="Picture 207" descr="Dai Nam [PPT] Template 15.png">
            <a:extLst>
              <a:ext uri="{FF2B5EF4-FFF2-40B4-BE49-F238E27FC236}">
                <a16:creationId xmlns:a16="http://schemas.microsoft.com/office/drawing/2014/main" id="{991163CB-C1B8-D365-3A73-1970042877C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3400" y="1714500"/>
            <a:ext cx="12681785" cy="37785"/>
          </a:xfrm>
          <a:prstGeom prst="rect">
            <a:avLst/>
          </a:prstGeom>
        </p:spPr>
      </p:pic>
      <p:sp>
        <p:nvSpPr>
          <p:cNvPr id="5" name="TextBox 4">
            <a:extLst>
              <a:ext uri="{FF2B5EF4-FFF2-40B4-BE49-F238E27FC236}">
                <a16:creationId xmlns:a16="http://schemas.microsoft.com/office/drawing/2014/main" id="{001A61AC-0AD7-93EE-658E-E80ACD74FE03}"/>
              </a:ext>
            </a:extLst>
          </p:cNvPr>
          <p:cNvSpPr txBox="1"/>
          <p:nvPr/>
        </p:nvSpPr>
        <p:spPr>
          <a:xfrm>
            <a:off x="533400" y="1793490"/>
            <a:ext cx="11630167" cy="5071068"/>
          </a:xfrm>
          <a:prstGeom prst="rect">
            <a:avLst/>
          </a:prstGeom>
          <a:noFill/>
        </p:spPr>
        <p:txBody>
          <a:bodyPr wrap="square" rtlCol="0">
            <a:spAutoFit/>
          </a:bodyPr>
          <a:lstStyle/>
          <a:p>
            <a:pPr marL="742950" indent="-742950" algn="just">
              <a:lnSpc>
                <a:spcPct val="150000"/>
              </a:lnSpc>
              <a:buClr>
                <a:srgbClr val="1F409A"/>
              </a:buClr>
              <a:buAutoNum type="arabicPeriod"/>
            </a:pPr>
            <a:r>
              <a:rPr lang="en-US" sz="3600" dirty="0">
                <a:latin typeface="Times      New Roman"/>
              </a:rPr>
              <a:t>Thu </a:t>
            </a:r>
            <a:r>
              <a:rPr lang="en-US" sz="3600" dirty="0" err="1">
                <a:latin typeface="Times      New Roman"/>
              </a:rPr>
              <a:t>thập</a:t>
            </a:r>
            <a:r>
              <a:rPr lang="en-US" sz="3600" dirty="0">
                <a:latin typeface="Times      New Roman"/>
              </a:rPr>
              <a:t> </a:t>
            </a:r>
            <a:r>
              <a:rPr lang="en-US" sz="3600" dirty="0" err="1">
                <a:latin typeface="Times      New Roman"/>
              </a:rPr>
              <a:t>dữ</a:t>
            </a:r>
            <a:r>
              <a:rPr lang="en-US" sz="3600" dirty="0">
                <a:latin typeface="Times      New Roman"/>
              </a:rPr>
              <a:t> </a:t>
            </a:r>
            <a:r>
              <a:rPr lang="en-US" sz="3600" dirty="0" err="1">
                <a:latin typeface="Times      New Roman"/>
              </a:rPr>
              <a:t>liệu</a:t>
            </a:r>
            <a:r>
              <a:rPr lang="en-US" sz="3600" dirty="0">
                <a:latin typeface="Times      New Roman"/>
              </a:rPr>
              <a:t> </a:t>
            </a:r>
            <a:r>
              <a:rPr lang="en-US" sz="3600" dirty="0" err="1">
                <a:latin typeface="Times      New Roman"/>
              </a:rPr>
              <a:t>từ</a:t>
            </a:r>
            <a:r>
              <a:rPr lang="en-US" sz="3600" dirty="0">
                <a:latin typeface="Times      New Roman"/>
              </a:rPr>
              <a:t> </a:t>
            </a:r>
            <a:r>
              <a:rPr lang="en-US" sz="3600" dirty="0" err="1">
                <a:latin typeface="Times      New Roman"/>
              </a:rPr>
              <a:t>cảm</a:t>
            </a:r>
            <a:r>
              <a:rPr lang="en-US" sz="3600" dirty="0">
                <a:latin typeface="Times      New Roman"/>
              </a:rPr>
              <a:t> </a:t>
            </a:r>
            <a:r>
              <a:rPr lang="en-US" sz="3600" dirty="0" err="1">
                <a:latin typeface="Times      New Roman"/>
              </a:rPr>
              <a:t>biến</a:t>
            </a:r>
            <a:r>
              <a:rPr lang="en-US" sz="3600" dirty="0">
                <a:latin typeface="Times      New Roman"/>
              </a:rPr>
              <a:t> </a:t>
            </a:r>
            <a:r>
              <a:rPr lang="en-US" sz="3600" dirty="0" err="1">
                <a:latin typeface="Times      New Roman"/>
              </a:rPr>
              <a:t>và</a:t>
            </a:r>
            <a:r>
              <a:rPr lang="en-US" sz="3600" dirty="0">
                <a:latin typeface="Times      New Roman"/>
              </a:rPr>
              <a:t> camera</a:t>
            </a:r>
            <a:endParaRPr lang="vi-VN" sz="3600" dirty="0">
              <a:latin typeface="Times      New Roman"/>
            </a:endParaRPr>
          </a:p>
          <a:p>
            <a:pPr algn="just">
              <a:lnSpc>
                <a:spcPct val="150000"/>
              </a:lnSpc>
              <a:buClr>
                <a:srgbClr val="1F409A"/>
              </a:buClr>
            </a:pPr>
            <a:r>
              <a:rPr lang="vi-VN" sz="2800" b="1" dirty="0">
                <a:latin typeface="Times       New Roman"/>
              </a:rPr>
              <a:t>Dữ liệu đầu vào</a:t>
            </a:r>
            <a:r>
              <a:rPr lang="vi-VN" sz="2800" dirty="0">
                <a:latin typeface="Times       New Roman"/>
              </a:rPr>
              <a:t>: Là video hoặc chuỗi ảnh có chứa đối tượng cần nhận diện.</a:t>
            </a:r>
          </a:p>
          <a:p>
            <a:pPr algn="just">
              <a:lnSpc>
                <a:spcPct val="150000"/>
              </a:lnSpc>
              <a:buClr>
                <a:srgbClr val="1F409A"/>
              </a:buClr>
            </a:pPr>
            <a:r>
              <a:rPr lang="en-US" sz="3600" dirty="0">
                <a:latin typeface="Times        New Roman"/>
              </a:rPr>
              <a:t>2. AI </a:t>
            </a:r>
            <a:r>
              <a:rPr lang="en-US" sz="3600" dirty="0" err="1">
                <a:latin typeface="Times        New Roman"/>
              </a:rPr>
              <a:t>phân</a:t>
            </a:r>
            <a:r>
              <a:rPr lang="en-US" sz="3600" dirty="0">
                <a:latin typeface="Times        New Roman"/>
              </a:rPr>
              <a:t> </a:t>
            </a:r>
            <a:r>
              <a:rPr lang="en-US" sz="3600" dirty="0" err="1">
                <a:latin typeface="Times        New Roman"/>
              </a:rPr>
              <a:t>tích</a:t>
            </a:r>
            <a:r>
              <a:rPr lang="en-US" sz="3600" dirty="0">
                <a:latin typeface="Times        New Roman"/>
              </a:rPr>
              <a:t> </a:t>
            </a:r>
            <a:r>
              <a:rPr lang="en-US" sz="3600" dirty="0" err="1">
                <a:latin typeface="Times        New Roman"/>
              </a:rPr>
              <a:t>hình</a:t>
            </a:r>
            <a:r>
              <a:rPr lang="en-US" sz="3600" dirty="0">
                <a:latin typeface="Times        New Roman"/>
              </a:rPr>
              <a:t> </a:t>
            </a:r>
            <a:r>
              <a:rPr lang="en-US" sz="3600" dirty="0" err="1">
                <a:latin typeface="Times        New Roman"/>
              </a:rPr>
              <a:t>ảnh</a:t>
            </a:r>
            <a:r>
              <a:rPr lang="en-US" sz="3600" dirty="0">
                <a:latin typeface="Times        New Roman"/>
              </a:rPr>
              <a:t> &amp; </a:t>
            </a:r>
            <a:r>
              <a:rPr lang="en-US" sz="3600" dirty="0" err="1">
                <a:latin typeface="Times        New Roman"/>
              </a:rPr>
              <a:t>chuyển</a:t>
            </a:r>
            <a:r>
              <a:rPr lang="en-US" sz="3600" dirty="0">
                <a:latin typeface="Times        New Roman"/>
              </a:rPr>
              <a:t> </a:t>
            </a:r>
            <a:r>
              <a:rPr lang="en-US" sz="3600" dirty="0" err="1">
                <a:latin typeface="Times        New Roman"/>
              </a:rPr>
              <a:t>động</a:t>
            </a:r>
            <a:endParaRPr lang="vi-VN" sz="3600" dirty="0">
              <a:latin typeface="Times        New Roman"/>
            </a:endParaRPr>
          </a:p>
          <a:p>
            <a:pPr algn="just">
              <a:lnSpc>
                <a:spcPct val="150000"/>
              </a:lnSpc>
              <a:buClr>
                <a:srgbClr val="1F409A"/>
              </a:buClr>
            </a:pPr>
            <a:r>
              <a:rPr lang="vi-VN" sz="2800" b="1" dirty="0">
                <a:latin typeface="Times         New Roman"/>
              </a:rPr>
              <a:t>Phân tích chuyển động</a:t>
            </a:r>
            <a:r>
              <a:rPr lang="vi-VN" sz="2800" dirty="0">
                <a:latin typeface="Times         New Roman"/>
              </a:rPr>
              <a:t>:</a:t>
            </a:r>
            <a:r>
              <a:rPr lang="vi-VN" sz="2800" b="1" dirty="0">
                <a:latin typeface="Times         New Roman"/>
              </a:rPr>
              <a:t>Trích xuất đặc trưng</a:t>
            </a:r>
            <a:r>
              <a:rPr lang="vi-VN" sz="2800" dirty="0">
                <a:latin typeface="Times         New Roman"/>
              </a:rPr>
              <a:t>: Sử dụng Skeleton-based (khung xương) hoặc Optical Flow.</a:t>
            </a:r>
          </a:p>
          <a:p>
            <a:pPr algn="just">
              <a:lnSpc>
                <a:spcPct val="150000"/>
              </a:lnSpc>
              <a:buClr>
                <a:srgbClr val="1F409A"/>
              </a:buClr>
            </a:pPr>
            <a:r>
              <a:rPr lang="en-US" sz="2800" b="1" dirty="0" err="1">
                <a:latin typeface="Times          New Roman"/>
              </a:rPr>
              <a:t>Phân</a:t>
            </a:r>
            <a:r>
              <a:rPr lang="en-US" sz="2800" b="1" dirty="0">
                <a:latin typeface="Times          New Roman"/>
              </a:rPr>
              <a:t> </a:t>
            </a:r>
            <a:r>
              <a:rPr lang="en-US" sz="2800" b="1" dirty="0" err="1">
                <a:latin typeface="Times          New Roman"/>
              </a:rPr>
              <a:t>loại</a:t>
            </a:r>
            <a:r>
              <a:rPr lang="en-US" sz="2800" b="1" dirty="0">
                <a:latin typeface="Times          New Roman"/>
              </a:rPr>
              <a:t> </a:t>
            </a:r>
            <a:r>
              <a:rPr lang="en-US" sz="2800" b="1" dirty="0" err="1">
                <a:latin typeface="Times          New Roman"/>
              </a:rPr>
              <a:t>hành</a:t>
            </a:r>
            <a:r>
              <a:rPr lang="en-US" sz="2800" b="1" dirty="0">
                <a:latin typeface="Times          New Roman"/>
              </a:rPr>
              <a:t> </a:t>
            </a:r>
            <a:r>
              <a:rPr lang="en-US" sz="2800" b="1" dirty="0" err="1">
                <a:latin typeface="Times          New Roman"/>
              </a:rPr>
              <a:t>động</a:t>
            </a:r>
            <a:r>
              <a:rPr lang="en-US" sz="2800" dirty="0">
                <a:latin typeface="Times          New Roman"/>
              </a:rPr>
              <a:t>: </a:t>
            </a:r>
            <a:r>
              <a:rPr lang="en-US" sz="2800" dirty="0" err="1">
                <a:latin typeface="Times          New Roman"/>
              </a:rPr>
              <a:t>Gán</a:t>
            </a:r>
            <a:r>
              <a:rPr lang="en-US" sz="2800" dirty="0">
                <a:latin typeface="Times          New Roman"/>
              </a:rPr>
              <a:t> </a:t>
            </a:r>
            <a:r>
              <a:rPr lang="en-US" sz="2800" dirty="0" err="1">
                <a:latin typeface="Times          New Roman"/>
              </a:rPr>
              <a:t>nhãn</a:t>
            </a:r>
            <a:r>
              <a:rPr lang="en-US" sz="2800" dirty="0">
                <a:latin typeface="Times          New Roman"/>
              </a:rPr>
              <a:t> </a:t>
            </a:r>
            <a:r>
              <a:rPr lang="en-US" sz="2800" dirty="0" err="1">
                <a:latin typeface="Times          New Roman"/>
              </a:rPr>
              <a:t>hành</a:t>
            </a:r>
            <a:r>
              <a:rPr lang="en-US" sz="2800" dirty="0">
                <a:latin typeface="Times          New Roman"/>
              </a:rPr>
              <a:t> </a:t>
            </a:r>
            <a:r>
              <a:rPr lang="en-US" sz="2800" dirty="0" err="1">
                <a:latin typeface="Times          New Roman"/>
              </a:rPr>
              <a:t>động</a:t>
            </a:r>
            <a:r>
              <a:rPr lang="en-US" sz="2800" dirty="0">
                <a:latin typeface="Times          New Roman"/>
              </a:rPr>
              <a:t> (</a:t>
            </a:r>
            <a:r>
              <a:rPr lang="en-US" sz="2800" dirty="0" err="1">
                <a:latin typeface="Times          New Roman"/>
              </a:rPr>
              <a:t>đi</a:t>
            </a:r>
            <a:r>
              <a:rPr lang="en-US" sz="2800" dirty="0">
                <a:latin typeface="Times          New Roman"/>
              </a:rPr>
              <a:t>, </a:t>
            </a:r>
            <a:r>
              <a:rPr lang="en-US" sz="2800" dirty="0" err="1">
                <a:latin typeface="Times          New Roman"/>
              </a:rPr>
              <a:t>chạy</a:t>
            </a:r>
            <a:r>
              <a:rPr lang="en-US" sz="2800" dirty="0">
                <a:latin typeface="Times          New Roman"/>
              </a:rPr>
              <a:t>, </a:t>
            </a:r>
            <a:r>
              <a:rPr lang="en-US" sz="2800" dirty="0" err="1">
                <a:latin typeface="Times          New Roman"/>
              </a:rPr>
              <a:t>ngã</a:t>
            </a:r>
            <a:r>
              <a:rPr lang="en-US" sz="2800" dirty="0">
                <a:latin typeface="Times          New Roman"/>
              </a:rPr>
              <a:t>, </a:t>
            </a:r>
            <a:r>
              <a:rPr lang="en-US" sz="2800" dirty="0" err="1">
                <a:latin typeface="Times          New Roman"/>
              </a:rPr>
              <a:t>đánh</a:t>
            </a:r>
            <a:r>
              <a:rPr lang="en-US" sz="2800" dirty="0">
                <a:latin typeface="Times          New Roman"/>
              </a:rPr>
              <a:t> </a:t>
            </a:r>
            <a:r>
              <a:rPr lang="en-US" sz="2800" dirty="0" err="1">
                <a:latin typeface="Times          New Roman"/>
              </a:rPr>
              <a:t>nhau</a:t>
            </a:r>
            <a:r>
              <a:rPr lang="en-US" sz="2800" dirty="0">
                <a:latin typeface="Times          New Roman"/>
              </a:rPr>
              <a:t>…).</a:t>
            </a:r>
            <a:endParaRPr lang="vi-VN" sz="2800" dirty="0">
              <a:latin typeface="Times          New Roman"/>
            </a:endParaRPr>
          </a:p>
          <a:p>
            <a:pPr algn="just">
              <a:lnSpc>
                <a:spcPct val="150000"/>
              </a:lnSpc>
              <a:buClr>
                <a:srgbClr val="1F409A"/>
              </a:buClr>
            </a:pPr>
            <a:endParaRPr lang="en-VN" sz="3600" dirty="0">
              <a:latin typeface="Times        New Roman"/>
              <a:cs typeface="Arial" panose="020B0604020202020204" pitchFamily="34" charset="0"/>
            </a:endParaRPr>
          </a:p>
        </p:txBody>
      </p:sp>
      <p:pic>
        <p:nvPicPr>
          <p:cNvPr id="2050" name="Picture 2" descr="Nhận dạng hành động con người LSTM">
            <a:extLst>
              <a:ext uri="{FF2B5EF4-FFF2-40B4-BE49-F238E27FC236}">
                <a16:creationId xmlns:a16="http://schemas.microsoft.com/office/drawing/2014/main" id="{535EEC28-7E2C-3626-6267-BBC532B2E4B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430000" y="4781947"/>
            <a:ext cx="6324600" cy="46643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85349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011AE1-6E1A-9A6A-7C13-B3357D70375E}"/>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C6A6D934-53D1-7A45-FC49-49CE9AAB4325}"/>
              </a:ext>
            </a:extLst>
          </p:cNvPr>
          <p:cNvSpPr/>
          <p:nvPr/>
        </p:nvSpPr>
        <p:spPr>
          <a:xfrm>
            <a:off x="0" y="9635852"/>
            <a:ext cx="18288000" cy="651148"/>
          </a:xfrm>
          <a:custGeom>
            <a:avLst/>
            <a:gdLst/>
            <a:ahLst/>
            <a:cxnLst/>
            <a:rect l="l" t="t" r="r" b="b"/>
            <a:pathLst>
              <a:path w="18288000" h="651148">
                <a:moveTo>
                  <a:pt x="0" y="0"/>
                </a:moveTo>
                <a:lnTo>
                  <a:pt x="18288000" y="0"/>
                </a:lnTo>
                <a:lnTo>
                  <a:pt x="18288000" y="651148"/>
                </a:lnTo>
                <a:lnTo>
                  <a:pt x="0" y="651148"/>
                </a:lnTo>
                <a:lnTo>
                  <a:pt x="0" y="0"/>
                </a:lnTo>
                <a:close/>
              </a:path>
            </a:pathLst>
          </a:custGeom>
          <a:blipFill>
            <a:blip r:embed="rId2"/>
            <a:stretch>
              <a:fillRect t="-16703" b="-16703"/>
            </a:stretch>
          </a:blipFill>
        </p:spPr>
      </p:sp>
      <p:sp>
        <p:nvSpPr>
          <p:cNvPr id="3" name="Freeform 3">
            <a:extLst>
              <a:ext uri="{FF2B5EF4-FFF2-40B4-BE49-F238E27FC236}">
                <a16:creationId xmlns:a16="http://schemas.microsoft.com/office/drawing/2014/main" id="{7A33697D-1814-483F-062B-AA19D1C31F31}"/>
              </a:ext>
            </a:extLst>
          </p:cNvPr>
          <p:cNvSpPr/>
          <p:nvPr/>
        </p:nvSpPr>
        <p:spPr>
          <a:xfrm>
            <a:off x="15468600" y="237058"/>
            <a:ext cx="2057400" cy="1763204"/>
          </a:xfrm>
          <a:custGeom>
            <a:avLst/>
            <a:gdLst/>
            <a:ahLst/>
            <a:cxnLst/>
            <a:rect l="l" t="t" r="r" b="b"/>
            <a:pathLst>
              <a:path w="947177" h="859563">
                <a:moveTo>
                  <a:pt x="0" y="0"/>
                </a:moveTo>
                <a:lnTo>
                  <a:pt x="947177" y="0"/>
                </a:lnTo>
                <a:lnTo>
                  <a:pt x="947177" y="859563"/>
                </a:lnTo>
                <a:lnTo>
                  <a:pt x="0" y="859563"/>
                </a:lnTo>
                <a:lnTo>
                  <a:pt x="0" y="0"/>
                </a:lnTo>
                <a:close/>
              </a:path>
            </a:pathLst>
          </a:custGeom>
          <a:blipFill>
            <a:blip r:embed="rId3"/>
            <a:stretch>
              <a:fillRect/>
            </a:stretch>
          </a:blipFill>
        </p:spPr>
      </p:sp>
      <p:sp>
        <p:nvSpPr>
          <p:cNvPr id="207" name="TextBox 206">
            <a:extLst>
              <a:ext uri="{FF2B5EF4-FFF2-40B4-BE49-F238E27FC236}">
                <a16:creationId xmlns:a16="http://schemas.microsoft.com/office/drawing/2014/main" id="{60B29764-13BA-5708-0FBF-F283E3A1D8B4}"/>
              </a:ext>
            </a:extLst>
          </p:cNvPr>
          <p:cNvSpPr txBox="1"/>
          <p:nvPr/>
        </p:nvSpPr>
        <p:spPr>
          <a:xfrm>
            <a:off x="496824" y="764717"/>
            <a:ext cx="13280136" cy="707886"/>
          </a:xfrm>
          <a:prstGeom prst="rect">
            <a:avLst/>
          </a:prstGeom>
          <a:noFill/>
        </p:spPr>
        <p:txBody>
          <a:bodyPr wrap="square" rtlCol="0">
            <a:spAutoFit/>
          </a:bodyPr>
          <a:lstStyle/>
          <a:p>
            <a:r>
              <a:rPr lang="vi-VN" sz="4000" b="1" dirty="0">
                <a:solidFill>
                  <a:srgbClr val="1F409A"/>
                </a:solidFill>
                <a:latin typeface="Arial"/>
                <a:cs typeface="Arial"/>
              </a:rPr>
              <a:t>CÁC CÔNG NGHỆ CHÍNH</a:t>
            </a:r>
            <a:endParaRPr lang="en-US" sz="4000" b="1" dirty="0">
              <a:solidFill>
                <a:srgbClr val="1F409A"/>
              </a:solidFill>
              <a:latin typeface="Arial"/>
              <a:cs typeface="Arial"/>
            </a:endParaRPr>
          </a:p>
        </p:txBody>
      </p:sp>
      <p:pic>
        <p:nvPicPr>
          <p:cNvPr id="208" name="Picture 207" descr="Dai Nam [PPT] Template 15.png">
            <a:extLst>
              <a:ext uri="{FF2B5EF4-FFF2-40B4-BE49-F238E27FC236}">
                <a16:creationId xmlns:a16="http://schemas.microsoft.com/office/drawing/2014/main" id="{BA19468E-B92F-DE8F-4C67-F0CCE009326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3400" y="1714500"/>
            <a:ext cx="12681785" cy="37785"/>
          </a:xfrm>
          <a:prstGeom prst="rect">
            <a:avLst/>
          </a:prstGeom>
        </p:spPr>
      </p:pic>
      <p:pic>
        <p:nvPicPr>
          <p:cNvPr id="4098" name="Picture 2" descr="RNN] LSTM là gì?">
            <a:extLst>
              <a:ext uri="{FF2B5EF4-FFF2-40B4-BE49-F238E27FC236}">
                <a16:creationId xmlns:a16="http://schemas.microsoft.com/office/drawing/2014/main" id="{EDAB8E62-8432-3E54-B32E-AA1212A42FE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88147" y="4523877"/>
            <a:ext cx="11068349" cy="510158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4F55DAA-0201-6C5F-CE59-62D62259B3BF}"/>
              </a:ext>
            </a:extLst>
          </p:cNvPr>
          <p:cNvSpPr txBox="1"/>
          <p:nvPr/>
        </p:nvSpPr>
        <p:spPr>
          <a:xfrm>
            <a:off x="990600" y="2247900"/>
            <a:ext cx="3276600" cy="646331"/>
          </a:xfrm>
          <a:prstGeom prst="rect">
            <a:avLst/>
          </a:prstGeom>
          <a:noFill/>
        </p:spPr>
        <p:txBody>
          <a:bodyPr wrap="square" rtlCol="0">
            <a:spAutoFit/>
          </a:bodyPr>
          <a:lstStyle/>
          <a:p>
            <a:r>
              <a:rPr lang="vi-VN" sz="3600" dirty="0">
                <a:latin typeface="Times   New Roman"/>
              </a:rPr>
              <a:t>MẠNG LSTM</a:t>
            </a:r>
            <a:endParaRPr lang="en-US" sz="3600" dirty="0">
              <a:latin typeface="Times   New Roman"/>
            </a:endParaRPr>
          </a:p>
        </p:txBody>
      </p:sp>
      <p:sp>
        <p:nvSpPr>
          <p:cNvPr id="7" name="TextBox 6">
            <a:extLst>
              <a:ext uri="{FF2B5EF4-FFF2-40B4-BE49-F238E27FC236}">
                <a16:creationId xmlns:a16="http://schemas.microsoft.com/office/drawing/2014/main" id="{6FE045DF-8EC2-BDD1-09D4-774E4F850927}"/>
              </a:ext>
            </a:extLst>
          </p:cNvPr>
          <p:cNvSpPr txBox="1"/>
          <p:nvPr/>
        </p:nvSpPr>
        <p:spPr>
          <a:xfrm>
            <a:off x="990600" y="3042111"/>
            <a:ext cx="16306800" cy="954107"/>
          </a:xfrm>
          <a:prstGeom prst="rect">
            <a:avLst/>
          </a:prstGeom>
          <a:noFill/>
        </p:spPr>
        <p:txBody>
          <a:bodyPr wrap="square" rtlCol="0">
            <a:spAutoFit/>
          </a:bodyPr>
          <a:lstStyle/>
          <a:p>
            <a:r>
              <a:rPr lang="vi-VN" sz="2800" i="0" dirty="0">
                <a:solidFill>
                  <a:srgbClr val="000000"/>
                </a:solidFill>
                <a:effectLst/>
                <a:latin typeface="Times   New Roman"/>
              </a:rPr>
              <a:t>Mạng LSTM là mạng cải tiến từ mạng RNN, cơ bản bạn có thể hiểu nó là mang thông tin từ layer trước đến các layer sau, nhờ như vậy nó giải quyết về các bài toán chuỗi(sequence) rất tốt</a:t>
            </a:r>
            <a:endParaRPr lang="en-US" sz="2800" dirty="0">
              <a:latin typeface="Times   New Roman"/>
            </a:endParaRPr>
          </a:p>
        </p:txBody>
      </p:sp>
    </p:spTree>
    <p:extLst>
      <p:ext uri="{BB962C8B-B14F-4D97-AF65-F5344CB8AC3E}">
        <p14:creationId xmlns:p14="http://schemas.microsoft.com/office/powerpoint/2010/main" val="40619455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DDE288-1FD9-F81B-B267-4DAD043530EA}"/>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C626ADA8-0E53-0791-FE7A-FBFED7497D29}"/>
              </a:ext>
            </a:extLst>
          </p:cNvPr>
          <p:cNvSpPr/>
          <p:nvPr/>
        </p:nvSpPr>
        <p:spPr>
          <a:xfrm>
            <a:off x="0" y="9635852"/>
            <a:ext cx="18288000" cy="651148"/>
          </a:xfrm>
          <a:custGeom>
            <a:avLst/>
            <a:gdLst/>
            <a:ahLst/>
            <a:cxnLst/>
            <a:rect l="l" t="t" r="r" b="b"/>
            <a:pathLst>
              <a:path w="18288000" h="651148">
                <a:moveTo>
                  <a:pt x="0" y="0"/>
                </a:moveTo>
                <a:lnTo>
                  <a:pt x="18288000" y="0"/>
                </a:lnTo>
                <a:lnTo>
                  <a:pt x="18288000" y="651148"/>
                </a:lnTo>
                <a:lnTo>
                  <a:pt x="0" y="651148"/>
                </a:lnTo>
                <a:lnTo>
                  <a:pt x="0" y="0"/>
                </a:lnTo>
                <a:close/>
              </a:path>
            </a:pathLst>
          </a:custGeom>
          <a:blipFill>
            <a:blip r:embed="rId3"/>
            <a:stretch>
              <a:fillRect t="-16703" b="-16703"/>
            </a:stretch>
          </a:blipFill>
        </p:spPr>
      </p:sp>
      <p:sp>
        <p:nvSpPr>
          <p:cNvPr id="3" name="Freeform 3">
            <a:extLst>
              <a:ext uri="{FF2B5EF4-FFF2-40B4-BE49-F238E27FC236}">
                <a16:creationId xmlns:a16="http://schemas.microsoft.com/office/drawing/2014/main" id="{3905C776-B34C-1768-CDA8-5D5CEC65B158}"/>
              </a:ext>
            </a:extLst>
          </p:cNvPr>
          <p:cNvSpPr/>
          <p:nvPr/>
        </p:nvSpPr>
        <p:spPr>
          <a:xfrm>
            <a:off x="15468600" y="237058"/>
            <a:ext cx="2057400" cy="1763204"/>
          </a:xfrm>
          <a:custGeom>
            <a:avLst/>
            <a:gdLst/>
            <a:ahLst/>
            <a:cxnLst/>
            <a:rect l="l" t="t" r="r" b="b"/>
            <a:pathLst>
              <a:path w="947177" h="859563">
                <a:moveTo>
                  <a:pt x="0" y="0"/>
                </a:moveTo>
                <a:lnTo>
                  <a:pt x="947177" y="0"/>
                </a:lnTo>
                <a:lnTo>
                  <a:pt x="947177" y="859563"/>
                </a:lnTo>
                <a:lnTo>
                  <a:pt x="0" y="859563"/>
                </a:lnTo>
                <a:lnTo>
                  <a:pt x="0" y="0"/>
                </a:lnTo>
                <a:close/>
              </a:path>
            </a:pathLst>
          </a:custGeom>
          <a:blipFill>
            <a:blip r:embed="rId4"/>
            <a:stretch>
              <a:fillRect/>
            </a:stretch>
          </a:blipFill>
        </p:spPr>
      </p:sp>
      <p:sp>
        <p:nvSpPr>
          <p:cNvPr id="207" name="TextBox 206">
            <a:extLst>
              <a:ext uri="{FF2B5EF4-FFF2-40B4-BE49-F238E27FC236}">
                <a16:creationId xmlns:a16="http://schemas.microsoft.com/office/drawing/2014/main" id="{EA392C41-B9DC-4639-6EE3-D39B9E867D40}"/>
              </a:ext>
            </a:extLst>
          </p:cNvPr>
          <p:cNvSpPr txBox="1"/>
          <p:nvPr/>
        </p:nvSpPr>
        <p:spPr>
          <a:xfrm>
            <a:off x="496824" y="764717"/>
            <a:ext cx="13280136" cy="707886"/>
          </a:xfrm>
          <a:prstGeom prst="rect">
            <a:avLst/>
          </a:prstGeom>
          <a:noFill/>
        </p:spPr>
        <p:txBody>
          <a:bodyPr wrap="square" rtlCol="0">
            <a:spAutoFit/>
          </a:bodyPr>
          <a:lstStyle/>
          <a:p>
            <a:r>
              <a:rPr lang="vi-VN" sz="4000" b="1" dirty="0">
                <a:solidFill>
                  <a:srgbClr val="1F409A"/>
                </a:solidFill>
                <a:latin typeface="Arial"/>
                <a:cs typeface="Arial"/>
              </a:rPr>
              <a:t>THỊ GIÁC MÁY TÍNH</a:t>
            </a:r>
            <a:endParaRPr lang="en-US" sz="4000" b="1" dirty="0">
              <a:solidFill>
                <a:srgbClr val="1F409A"/>
              </a:solidFill>
              <a:latin typeface="Arial"/>
              <a:cs typeface="Arial"/>
            </a:endParaRPr>
          </a:p>
        </p:txBody>
      </p:sp>
      <p:pic>
        <p:nvPicPr>
          <p:cNvPr id="208" name="Picture 207" descr="Dai Nam [PPT] Template 15.png">
            <a:extLst>
              <a:ext uri="{FF2B5EF4-FFF2-40B4-BE49-F238E27FC236}">
                <a16:creationId xmlns:a16="http://schemas.microsoft.com/office/drawing/2014/main" id="{5477C25C-098F-DF3D-E8E8-28B10FBFA8C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33400" y="1714500"/>
            <a:ext cx="12681785" cy="37785"/>
          </a:xfrm>
          <a:prstGeom prst="rect">
            <a:avLst/>
          </a:prstGeom>
        </p:spPr>
      </p:pic>
      <p:sp>
        <p:nvSpPr>
          <p:cNvPr id="5" name="TextBox 4">
            <a:extLst>
              <a:ext uri="{FF2B5EF4-FFF2-40B4-BE49-F238E27FC236}">
                <a16:creationId xmlns:a16="http://schemas.microsoft.com/office/drawing/2014/main" id="{7F40CEB9-3C9C-1953-0903-2ED008321305}"/>
              </a:ext>
            </a:extLst>
          </p:cNvPr>
          <p:cNvSpPr txBox="1"/>
          <p:nvPr/>
        </p:nvSpPr>
        <p:spPr>
          <a:xfrm>
            <a:off x="496824" y="1764565"/>
            <a:ext cx="13280136" cy="739754"/>
          </a:xfrm>
          <a:prstGeom prst="rect">
            <a:avLst/>
          </a:prstGeom>
          <a:noFill/>
        </p:spPr>
        <p:txBody>
          <a:bodyPr wrap="square">
            <a:spAutoFit/>
          </a:bodyPr>
          <a:lstStyle/>
          <a:p>
            <a:pPr marL="0" indent="0">
              <a:lnSpc>
                <a:spcPct val="150000"/>
              </a:lnSpc>
              <a:buNone/>
            </a:pPr>
            <a:r>
              <a:rPr lang="en-US" sz="3200" dirty="0" err="1">
                <a:latin typeface="Times   New Roman"/>
              </a:rPr>
              <a:t>Thị</a:t>
            </a:r>
            <a:r>
              <a:rPr lang="en-US" sz="3200" dirty="0">
                <a:latin typeface="Times   New Roman"/>
              </a:rPr>
              <a:t> </a:t>
            </a:r>
            <a:r>
              <a:rPr lang="en-US" sz="3200" dirty="0" err="1">
                <a:latin typeface="Times   New Roman"/>
              </a:rPr>
              <a:t>giác</a:t>
            </a:r>
            <a:r>
              <a:rPr lang="en-US" sz="3200" dirty="0">
                <a:latin typeface="Times   New Roman"/>
              </a:rPr>
              <a:t> </a:t>
            </a:r>
            <a:r>
              <a:rPr lang="en-US" sz="3200" dirty="0" err="1">
                <a:latin typeface="Times   New Roman"/>
              </a:rPr>
              <a:t>máy</a:t>
            </a:r>
            <a:r>
              <a:rPr lang="en-US" sz="3200" dirty="0">
                <a:latin typeface="Times   New Roman"/>
              </a:rPr>
              <a:t> </a:t>
            </a:r>
            <a:r>
              <a:rPr lang="en-US" sz="3200" dirty="0" err="1">
                <a:latin typeface="Times   New Roman"/>
              </a:rPr>
              <a:t>tính</a:t>
            </a:r>
            <a:r>
              <a:rPr lang="en-US" sz="3200" dirty="0">
                <a:latin typeface="Times   New Roman"/>
              </a:rPr>
              <a:t> </a:t>
            </a:r>
            <a:r>
              <a:rPr lang="en-US" sz="3200" dirty="0" err="1">
                <a:latin typeface="Times   New Roman"/>
              </a:rPr>
              <a:t>trong</a:t>
            </a:r>
            <a:r>
              <a:rPr lang="en-US" sz="3200" dirty="0">
                <a:latin typeface="Times   New Roman"/>
              </a:rPr>
              <a:t> </a:t>
            </a:r>
            <a:r>
              <a:rPr lang="en-US" sz="3200" dirty="0" err="1">
                <a:latin typeface="Times   New Roman"/>
              </a:rPr>
              <a:t>nhận</a:t>
            </a:r>
            <a:r>
              <a:rPr lang="en-US" sz="3200" dirty="0">
                <a:latin typeface="Times   New Roman"/>
              </a:rPr>
              <a:t> </a:t>
            </a:r>
            <a:r>
              <a:rPr lang="en-US" sz="3200" dirty="0" err="1">
                <a:latin typeface="Times   New Roman"/>
              </a:rPr>
              <a:t>diện</a:t>
            </a:r>
            <a:r>
              <a:rPr lang="en-US" sz="3200" dirty="0">
                <a:latin typeface="Times   New Roman"/>
              </a:rPr>
              <a:t> </a:t>
            </a:r>
            <a:r>
              <a:rPr lang="en-US" sz="3200" dirty="0" err="1">
                <a:latin typeface="Times   New Roman"/>
              </a:rPr>
              <a:t>khuôn</a:t>
            </a:r>
            <a:r>
              <a:rPr lang="en-US" sz="3200" dirty="0">
                <a:latin typeface="Times   New Roman"/>
              </a:rPr>
              <a:t> </a:t>
            </a:r>
            <a:r>
              <a:rPr lang="en-US" sz="3200" dirty="0" err="1">
                <a:latin typeface="Times   New Roman"/>
              </a:rPr>
              <a:t>mặt</a:t>
            </a:r>
            <a:r>
              <a:rPr lang="en-US" sz="3200" dirty="0">
                <a:latin typeface="Times   New Roman"/>
              </a:rPr>
              <a:t>, </a:t>
            </a:r>
            <a:r>
              <a:rPr lang="en-US" sz="3200" dirty="0" err="1">
                <a:latin typeface="Times   New Roman"/>
              </a:rPr>
              <a:t>cử</a:t>
            </a:r>
            <a:r>
              <a:rPr lang="en-US" sz="3200" dirty="0">
                <a:latin typeface="Times   New Roman"/>
              </a:rPr>
              <a:t> </a:t>
            </a:r>
            <a:r>
              <a:rPr lang="en-US" sz="3200" dirty="0" err="1">
                <a:latin typeface="Times   New Roman"/>
              </a:rPr>
              <a:t>chỉ</a:t>
            </a:r>
            <a:r>
              <a:rPr lang="en-US" sz="3200" dirty="0">
                <a:latin typeface="Times   New Roman"/>
              </a:rPr>
              <a:t>, </a:t>
            </a:r>
            <a:r>
              <a:rPr lang="en-US" sz="3200" dirty="0" err="1">
                <a:latin typeface="Times   New Roman"/>
              </a:rPr>
              <a:t>hành</a:t>
            </a:r>
            <a:r>
              <a:rPr lang="en-US" sz="3200" dirty="0">
                <a:latin typeface="Times   New Roman"/>
              </a:rPr>
              <a:t> </a:t>
            </a:r>
            <a:r>
              <a:rPr lang="en-US" sz="3200" dirty="0" err="1">
                <a:latin typeface="Times   New Roman"/>
              </a:rPr>
              <a:t>động</a:t>
            </a:r>
            <a:endParaRPr lang="fr-FR" sz="3200" dirty="0">
              <a:latin typeface="Times   New Roman"/>
              <a:cs typeface="Arial" panose="020B0604020202020204" pitchFamily="34" charset="0"/>
            </a:endParaRPr>
          </a:p>
        </p:txBody>
      </p:sp>
      <p:pic>
        <p:nvPicPr>
          <p:cNvPr id="5122" name="Picture 2" descr="tensorflow - Training a model to achieve DLib's facial landmarks like  feature points for hands and it's landmarks - Stack Overflow">
            <a:extLst>
              <a:ext uri="{FF2B5EF4-FFF2-40B4-BE49-F238E27FC236}">
                <a16:creationId xmlns:a16="http://schemas.microsoft.com/office/drawing/2014/main" id="{2A094098-53E7-1BBB-7027-ECC08FC8B72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836447" y="2242159"/>
            <a:ext cx="6451553" cy="421481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ACF10A5-FBFF-FB29-76DA-E13D84E67490}"/>
              </a:ext>
            </a:extLst>
          </p:cNvPr>
          <p:cNvSpPr txBox="1"/>
          <p:nvPr/>
        </p:nvSpPr>
        <p:spPr>
          <a:xfrm>
            <a:off x="685800" y="2781300"/>
            <a:ext cx="10972800" cy="5262979"/>
          </a:xfrm>
          <a:prstGeom prst="rect">
            <a:avLst/>
          </a:prstGeom>
          <a:noFill/>
        </p:spPr>
        <p:txBody>
          <a:bodyPr wrap="square" rtlCol="0">
            <a:spAutoFit/>
          </a:bodyPr>
          <a:lstStyle/>
          <a:p>
            <a:pPr marL="514350" indent="-514350">
              <a:buAutoNum type="arabicPeriod"/>
            </a:pPr>
            <a:r>
              <a:rPr lang="en-US" sz="2800" b="1" dirty="0" err="1">
                <a:latin typeface="Times   New Roman"/>
              </a:rPr>
              <a:t>Nhận</a:t>
            </a:r>
            <a:r>
              <a:rPr lang="en-US" sz="2800" b="1" dirty="0">
                <a:latin typeface="Times   New Roman"/>
              </a:rPr>
              <a:t> </a:t>
            </a:r>
            <a:r>
              <a:rPr lang="en-US" sz="2800" b="1" dirty="0" err="1">
                <a:latin typeface="Times   New Roman"/>
              </a:rPr>
              <a:t>diện</a:t>
            </a:r>
            <a:r>
              <a:rPr lang="en-US" sz="2800" b="1" dirty="0">
                <a:latin typeface="Times   New Roman"/>
              </a:rPr>
              <a:t> </a:t>
            </a:r>
            <a:r>
              <a:rPr lang="en-US" sz="2800" b="1" dirty="0" err="1">
                <a:latin typeface="Times   New Roman"/>
              </a:rPr>
              <a:t>khuôn</a:t>
            </a:r>
            <a:r>
              <a:rPr lang="en-US" sz="2800" b="1" dirty="0">
                <a:latin typeface="Times   New Roman"/>
              </a:rPr>
              <a:t> </a:t>
            </a:r>
            <a:r>
              <a:rPr lang="en-US" sz="2800" b="1" dirty="0" err="1">
                <a:latin typeface="Times   New Roman"/>
              </a:rPr>
              <a:t>mặt</a:t>
            </a:r>
            <a:endParaRPr lang="vi-VN" sz="2800" b="1" dirty="0">
              <a:latin typeface="Times   New Roman"/>
            </a:endParaRPr>
          </a:p>
          <a:p>
            <a:endParaRPr lang="en-US" sz="2800" b="1" dirty="0">
              <a:latin typeface="Times   New Roman"/>
            </a:endParaRPr>
          </a:p>
          <a:p>
            <a:pPr marL="457200" indent="-457200">
              <a:buFont typeface="Arial" panose="020B0604020202020204" pitchFamily="34" charset="0"/>
              <a:buChar char="•"/>
            </a:pPr>
            <a:r>
              <a:rPr lang="en-US" sz="2800" b="1" dirty="0" err="1">
                <a:latin typeface="Times   New Roman"/>
              </a:rPr>
              <a:t>Xác</a:t>
            </a:r>
            <a:r>
              <a:rPr lang="en-US" sz="2800" b="1" dirty="0">
                <a:latin typeface="Times   New Roman"/>
              </a:rPr>
              <a:t> </a:t>
            </a:r>
            <a:r>
              <a:rPr lang="en-US" sz="2800" b="1" dirty="0" err="1">
                <a:latin typeface="Times   New Roman"/>
              </a:rPr>
              <a:t>định</a:t>
            </a:r>
            <a:r>
              <a:rPr lang="en-US" sz="2800" b="1" dirty="0">
                <a:latin typeface="Times   New Roman"/>
              </a:rPr>
              <a:t> </a:t>
            </a:r>
            <a:r>
              <a:rPr lang="en-US" sz="2800" b="1" dirty="0" err="1">
                <a:latin typeface="Times   New Roman"/>
              </a:rPr>
              <a:t>khuôn</a:t>
            </a:r>
            <a:r>
              <a:rPr lang="en-US" sz="2800" b="1" dirty="0">
                <a:latin typeface="Times   New Roman"/>
              </a:rPr>
              <a:t> </a:t>
            </a:r>
            <a:r>
              <a:rPr lang="en-US" sz="2800" b="1" dirty="0" err="1">
                <a:latin typeface="Times   New Roman"/>
              </a:rPr>
              <a:t>mặt</a:t>
            </a:r>
            <a:r>
              <a:rPr lang="en-US" sz="2800" dirty="0">
                <a:latin typeface="Times   New Roman"/>
              </a:rPr>
              <a:t> </a:t>
            </a:r>
            <a:r>
              <a:rPr lang="en-US" sz="2800" dirty="0" err="1">
                <a:latin typeface="Times   New Roman"/>
              </a:rPr>
              <a:t>trong</a:t>
            </a:r>
            <a:r>
              <a:rPr lang="en-US" sz="2800" dirty="0">
                <a:latin typeface="Times   New Roman"/>
              </a:rPr>
              <a:t> </a:t>
            </a:r>
            <a:r>
              <a:rPr lang="en-US" sz="2800" dirty="0" err="1">
                <a:latin typeface="Times   New Roman"/>
              </a:rPr>
              <a:t>hình</a:t>
            </a:r>
            <a:r>
              <a:rPr lang="en-US" sz="2800" dirty="0">
                <a:latin typeface="Times   New Roman"/>
              </a:rPr>
              <a:t> </a:t>
            </a:r>
            <a:r>
              <a:rPr lang="en-US" sz="2800" dirty="0" err="1">
                <a:latin typeface="Times   New Roman"/>
              </a:rPr>
              <a:t>ảnh</a:t>
            </a:r>
            <a:r>
              <a:rPr lang="en-US" sz="2800" dirty="0">
                <a:latin typeface="Times   New Roman"/>
              </a:rPr>
              <a:t> </a:t>
            </a:r>
            <a:r>
              <a:rPr lang="en-US" sz="2800" dirty="0" err="1">
                <a:latin typeface="Times   New Roman"/>
              </a:rPr>
              <a:t>hoặc</a:t>
            </a:r>
            <a:r>
              <a:rPr lang="en-US" sz="2800" dirty="0">
                <a:latin typeface="Times   New Roman"/>
              </a:rPr>
              <a:t> video.</a:t>
            </a:r>
            <a:endParaRPr lang="vi-VN" sz="2800" dirty="0">
              <a:latin typeface="Times   New Roman"/>
            </a:endParaRPr>
          </a:p>
          <a:p>
            <a:r>
              <a:rPr lang="vi-VN" sz="2800" b="1" dirty="0">
                <a:latin typeface="Times   New Roman"/>
              </a:rPr>
              <a:t>2. Phân tích cử chỉ</a:t>
            </a:r>
          </a:p>
          <a:p>
            <a:endParaRPr lang="vi-VN" sz="2800" b="1" dirty="0">
              <a:latin typeface="Times   New Roman"/>
            </a:endParaRPr>
          </a:p>
          <a:p>
            <a:pPr marL="457200" indent="-457200">
              <a:buFont typeface="Arial" panose="020B0604020202020204" pitchFamily="34" charset="0"/>
              <a:buChar char="•"/>
            </a:pPr>
            <a:r>
              <a:rPr lang="vi-VN" sz="2800" b="1" dirty="0">
                <a:latin typeface="Times   New Roman"/>
              </a:rPr>
              <a:t>Nhận diện bàn tay</a:t>
            </a:r>
            <a:r>
              <a:rPr lang="vi-VN" sz="2800" dirty="0">
                <a:latin typeface="Times   New Roman"/>
              </a:rPr>
              <a:t> và các cử chỉ (vẫy tay, giơ tay, ra hiệu).</a:t>
            </a:r>
          </a:p>
          <a:p>
            <a:r>
              <a:rPr lang="vi-VN" sz="2800" b="1" dirty="0">
                <a:latin typeface="Times   New Roman"/>
              </a:rPr>
              <a:t>3. Nhận dạng hành động</a:t>
            </a:r>
          </a:p>
          <a:p>
            <a:endParaRPr lang="vi-VN" sz="2800" b="1" dirty="0">
              <a:latin typeface="Times   New Roman"/>
            </a:endParaRPr>
          </a:p>
          <a:p>
            <a:pPr marL="457200" indent="-457200">
              <a:buFont typeface="Arial" panose="020B0604020202020204" pitchFamily="34" charset="0"/>
              <a:buChar char="•"/>
            </a:pPr>
            <a:r>
              <a:rPr lang="vi-VN" sz="2800" b="1" dirty="0">
                <a:latin typeface="Times   New Roman"/>
              </a:rPr>
              <a:t>Phân tích chuyển động cơ thể</a:t>
            </a:r>
            <a:r>
              <a:rPr lang="vi-VN" sz="2800" dirty="0">
                <a:latin typeface="Times   New Roman"/>
              </a:rPr>
              <a:t> từ video.</a:t>
            </a:r>
          </a:p>
          <a:p>
            <a:pPr marL="457200" indent="-457200">
              <a:buFont typeface="Arial" panose="020B0604020202020204" pitchFamily="34" charset="0"/>
              <a:buChar char="•"/>
            </a:pPr>
            <a:r>
              <a:rPr lang="vi-VN" sz="2800" b="1" dirty="0">
                <a:latin typeface="Times   New Roman"/>
              </a:rPr>
              <a:t>Phân loại hành động</a:t>
            </a:r>
            <a:r>
              <a:rPr lang="vi-VN" sz="2800" dirty="0">
                <a:latin typeface="Times   New Roman"/>
              </a:rPr>
              <a:t> (đi, chạy, ngã, đánh nhau, trộm cắp...).</a:t>
            </a:r>
          </a:p>
          <a:p>
            <a:endParaRPr lang="en-US" sz="2800" dirty="0">
              <a:latin typeface="Times   New Roman"/>
            </a:endParaRPr>
          </a:p>
          <a:p>
            <a:endParaRPr lang="en-US" sz="2800" dirty="0">
              <a:latin typeface="Times   New Roman"/>
            </a:endParaRPr>
          </a:p>
        </p:txBody>
      </p:sp>
    </p:spTree>
    <p:extLst>
      <p:ext uri="{BB962C8B-B14F-4D97-AF65-F5344CB8AC3E}">
        <p14:creationId xmlns:p14="http://schemas.microsoft.com/office/powerpoint/2010/main" val="33722509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PyCharm - IDE">
            <a:extLst>
              <a:ext uri="{FF2B5EF4-FFF2-40B4-BE49-F238E27FC236}">
                <a16:creationId xmlns:a16="http://schemas.microsoft.com/office/drawing/2014/main" id="{CAF5EBBB-6682-A220-7037-F0980F67A3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82200" y="4930532"/>
            <a:ext cx="8304442" cy="5352781"/>
          </a:xfrm>
          <a:prstGeom prst="rect">
            <a:avLst/>
          </a:prstGeom>
          <a:noFill/>
          <a:extLst>
            <a:ext uri="{909E8E84-426E-40DD-AFC4-6F175D3DCCD1}">
              <a14:hiddenFill xmlns:a14="http://schemas.microsoft.com/office/drawing/2010/main">
                <a:solidFill>
                  <a:srgbClr val="FFFFFF"/>
                </a:solidFill>
              </a14:hiddenFill>
            </a:ext>
          </a:extLst>
        </p:spPr>
      </p:pic>
      <p:sp>
        <p:nvSpPr>
          <p:cNvPr id="2" name="Freeform 2"/>
          <p:cNvSpPr/>
          <p:nvPr/>
        </p:nvSpPr>
        <p:spPr>
          <a:xfrm>
            <a:off x="0" y="9635852"/>
            <a:ext cx="18288000" cy="651148"/>
          </a:xfrm>
          <a:custGeom>
            <a:avLst/>
            <a:gdLst/>
            <a:ahLst/>
            <a:cxnLst/>
            <a:rect l="l" t="t" r="r" b="b"/>
            <a:pathLst>
              <a:path w="18288000" h="651148">
                <a:moveTo>
                  <a:pt x="0" y="0"/>
                </a:moveTo>
                <a:lnTo>
                  <a:pt x="18288000" y="0"/>
                </a:lnTo>
                <a:lnTo>
                  <a:pt x="18288000" y="651148"/>
                </a:lnTo>
                <a:lnTo>
                  <a:pt x="0" y="651148"/>
                </a:lnTo>
                <a:lnTo>
                  <a:pt x="0" y="0"/>
                </a:lnTo>
                <a:close/>
              </a:path>
            </a:pathLst>
          </a:custGeom>
          <a:blipFill>
            <a:blip r:embed="rId3"/>
            <a:stretch>
              <a:fillRect t="-16703" b="-16703"/>
            </a:stretch>
          </a:blipFill>
        </p:spPr>
      </p:sp>
      <p:sp>
        <p:nvSpPr>
          <p:cNvPr id="3" name="Freeform 3"/>
          <p:cNvSpPr/>
          <p:nvPr/>
        </p:nvSpPr>
        <p:spPr>
          <a:xfrm>
            <a:off x="15468600" y="237058"/>
            <a:ext cx="2057400" cy="1763204"/>
          </a:xfrm>
          <a:custGeom>
            <a:avLst/>
            <a:gdLst/>
            <a:ahLst/>
            <a:cxnLst/>
            <a:rect l="l" t="t" r="r" b="b"/>
            <a:pathLst>
              <a:path w="947177" h="859563">
                <a:moveTo>
                  <a:pt x="0" y="0"/>
                </a:moveTo>
                <a:lnTo>
                  <a:pt x="947177" y="0"/>
                </a:lnTo>
                <a:lnTo>
                  <a:pt x="947177" y="859563"/>
                </a:lnTo>
                <a:lnTo>
                  <a:pt x="0" y="859563"/>
                </a:lnTo>
                <a:lnTo>
                  <a:pt x="0" y="0"/>
                </a:lnTo>
                <a:close/>
              </a:path>
            </a:pathLst>
          </a:custGeom>
          <a:blipFill>
            <a:blip r:embed="rId4"/>
            <a:stretch>
              <a:fillRect/>
            </a:stretch>
          </a:blipFill>
        </p:spPr>
      </p:sp>
      <p:sp>
        <p:nvSpPr>
          <p:cNvPr id="207" name="TextBox 206">
            <a:extLst>
              <a:ext uri="{FF2B5EF4-FFF2-40B4-BE49-F238E27FC236}">
                <a16:creationId xmlns:a16="http://schemas.microsoft.com/office/drawing/2014/main" id="{83DDBEE2-3787-0968-629B-742AA83D0290}"/>
              </a:ext>
            </a:extLst>
          </p:cNvPr>
          <p:cNvSpPr txBox="1"/>
          <p:nvPr/>
        </p:nvSpPr>
        <p:spPr>
          <a:xfrm>
            <a:off x="533400" y="355987"/>
            <a:ext cx="13280136" cy="1323439"/>
          </a:xfrm>
          <a:prstGeom prst="rect">
            <a:avLst/>
          </a:prstGeom>
          <a:noFill/>
        </p:spPr>
        <p:txBody>
          <a:bodyPr wrap="square" rtlCol="0">
            <a:spAutoFit/>
          </a:bodyPr>
          <a:lstStyle/>
          <a:p>
            <a:r>
              <a:rPr lang="en-US" sz="4000" b="1" dirty="0">
                <a:latin typeface="Times  New Roman"/>
              </a:rPr>
              <a:t>PYCHARM VÀ ỨNG DỤNG TRONG BÀI TOÁN NHẬN DẠNG CHUYỂN ĐỘNG QUA CAMERA</a:t>
            </a:r>
            <a:endParaRPr lang="en-US" sz="4000" b="1" dirty="0">
              <a:solidFill>
                <a:srgbClr val="1F409A"/>
              </a:solidFill>
              <a:latin typeface="Times  New Roman"/>
              <a:cs typeface="Arial"/>
            </a:endParaRPr>
          </a:p>
        </p:txBody>
      </p:sp>
      <p:pic>
        <p:nvPicPr>
          <p:cNvPr id="208" name="Picture 207" descr="Dai Nam [PPT] Template 15.png">
            <a:extLst>
              <a:ext uri="{FF2B5EF4-FFF2-40B4-BE49-F238E27FC236}">
                <a16:creationId xmlns:a16="http://schemas.microsoft.com/office/drawing/2014/main" id="{E151A3A1-8263-9E9A-A4FC-E9B1122C994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33400" y="1714500"/>
            <a:ext cx="12681785" cy="37785"/>
          </a:xfrm>
          <a:prstGeom prst="rect">
            <a:avLst/>
          </a:prstGeom>
        </p:spPr>
      </p:pic>
      <p:sp>
        <p:nvSpPr>
          <p:cNvPr id="4" name="TextBox 3">
            <a:extLst>
              <a:ext uri="{FF2B5EF4-FFF2-40B4-BE49-F238E27FC236}">
                <a16:creationId xmlns:a16="http://schemas.microsoft.com/office/drawing/2014/main" id="{7BF2203B-756B-9E6F-03DB-5A99FCEC559C}"/>
              </a:ext>
            </a:extLst>
          </p:cNvPr>
          <p:cNvSpPr txBox="1"/>
          <p:nvPr/>
        </p:nvSpPr>
        <p:spPr>
          <a:xfrm>
            <a:off x="685800" y="2171700"/>
            <a:ext cx="7924800" cy="6124754"/>
          </a:xfrm>
          <a:prstGeom prst="rect">
            <a:avLst/>
          </a:prstGeom>
          <a:noFill/>
        </p:spPr>
        <p:txBody>
          <a:bodyPr wrap="square" rtlCol="0">
            <a:spAutoFit/>
          </a:bodyPr>
          <a:lstStyle/>
          <a:p>
            <a:r>
              <a:rPr lang="vi-VN" sz="2800" b="1" dirty="0">
                <a:latin typeface="Times  New Roman"/>
              </a:rPr>
              <a:t>1. PyCharm là gì?</a:t>
            </a:r>
          </a:p>
          <a:p>
            <a:r>
              <a:rPr lang="vi-VN" sz="2800" dirty="0">
                <a:latin typeface="Times  New Roman"/>
              </a:rPr>
              <a:t>PyCharm là một môi trường phát triển tích hợp (IDE) mạnh mẽ dành cho Python, được phát triển bởi JetBrains. Nó cung cấp nhiều tính năng như:</a:t>
            </a:r>
          </a:p>
          <a:p>
            <a:pPr marL="457200" indent="-457200">
              <a:buFont typeface="Arial" panose="020B0604020202020204" pitchFamily="34" charset="0"/>
              <a:buChar char="•"/>
            </a:pPr>
            <a:r>
              <a:rPr lang="vi-VN" sz="2800" b="1" dirty="0">
                <a:latin typeface="Times  New Roman"/>
              </a:rPr>
              <a:t>Hỗ trợ gỡ lỗi (Debugger)</a:t>
            </a:r>
            <a:r>
              <a:rPr lang="vi-VN" sz="2800" dirty="0">
                <a:latin typeface="Times  New Roman"/>
              </a:rPr>
              <a:t> giúp dễ dàng phát hiện lỗi trong code.</a:t>
            </a:r>
          </a:p>
          <a:p>
            <a:pPr marL="457200" indent="-457200">
              <a:buFont typeface="Arial" panose="020B0604020202020204" pitchFamily="34" charset="0"/>
              <a:buChar char="•"/>
            </a:pPr>
            <a:r>
              <a:rPr lang="vi-VN" sz="2800" b="1" dirty="0">
                <a:latin typeface="Times  New Roman"/>
              </a:rPr>
              <a:t>Tích hợp với Git</a:t>
            </a:r>
            <a:r>
              <a:rPr lang="vi-VN" sz="2800" dirty="0">
                <a:latin typeface="Times  New Roman"/>
              </a:rPr>
              <a:t>, giúp quản lý phiên bản thuận tiện.</a:t>
            </a:r>
          </a:p>
          <a:p>
            <a:pPr marL="457200" indent="-457200">
              <a:buFont typeface="Arial" panose="020B0604020202020204" pitchFamily="34" charset="0"/>
              <a:buChar char="•"/>
            </a:pPr>
            <a:r>
              <a:rPr lang="vi-VN" sz="2800" b="1" dirty="0">
                <a:latin typeface="Times  New Roman"/>
              </a:rPr>
              <a:t>Tự động hoàn thành mã (Code Completion)</a:t>
            </a:r>
            <a:r>
              <a:rPr lang="vi-VN" sz="2800" dirty="0">
                <a:latin typeface="Times  New Roman"/>
              </a:rPr>
              <a:t> và phát hiện lỗi cú pháp nhanh chóng.</a:t>
            </a:r>
          </a:p>
          <a:p>
            <a:pPr marL="457200" indent="-457200">
              <a:buFont typeface="Arial" panose="020B0604020202020204" pitchFamily="34" charset="0"/>
              <a:buChar char="•"/>
            </a:pPr>
            <a:r>
              <a:rPr lang="vi-VN" sz="2800" b="1" dirty="0">
                <a:latin typeface="Times  New Roman"/>
              </a:rPr>
              <a:t>Hỗ trợ thư viện khoa học</a:t>
            </a:r>
            <a:r>
              <a:rPr lang="vi-VN" sz="2800" dirty="0">
                <a:latin typeface="Times  New Roman"/>
              </a:rPr>
              <a:t> như OpenCV, TensorFlow, NumPy, giúp phát triển các ứng dụng AI dễ dàng hơn.</a:t>
            </a:r>
          </a:p>
          <a:p>
            <a:endParaRPr lang="en-US" sz="2800" dirty="0">
              <a:latin typeface="Times  New Roman"/>
            </a:endParaRPr>
          </a:p>
        </p:txBody>
      </p:sp>
    </p:spTree>
    <p:extLst>
      <p:ext uri="{BB962C8B-B14F-4D97-AF65-F5344CB8AC3E}">
        <p14:creationId xmlns:p14="http://schemas.microsoft.com/office/powerpoint/2010/main" val="333915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76FB19-5A73-4F8D-B1BF-4C741EEBAD35}"/>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F3EFE2F1-CD11-8015-266B-D1EC0798DEB8}"/>
              </a:ext>
            </a:extLst>
          </p:cNvPr>
          <p:cNvSpPr/>
          <p:nvPr/>
        </p:nvSpPr>
        <p:spPr>
          <a:xfrm>
            <a:off x="0" y="9635852"/>
            <a:ext cx="18288000" cy="651148"/>
          </a:xfrm>
          <a:custGeom>
            <a:avLst/>
            <a:gdLst/>
            <a:ahLst/>
            <a:cxnLst/>
            <a:rect l="l" t="t" r="r" b="b"/>
            <a:pathLst>
              <a:path w="18288000" h="651148">
                <a:moveTo>
                  <a:pt x="0" y="0"/>
                </a:moveTo>
                <a:lnTo>
                  <a:pt x="18288000" y="0"/>
                </a:lnTo>
                <a:lnTo>
                  <a:pt x="18288000" y="651148"/>
                </a:lnTo>
                <a:lnTo>
                  <a:pt x="0" y="651148"/>
                </a:lnTo>
                <a:lnTo>
                  <a:pt x="0" y="0"/>
                </a:lnTo>
                <a:close/>
              </a:path>
            </a:pathLst>
          </a:custGeom>
          <a:blipFill>
            <a:blip r:embed="rId2"/>
            <a:stretch>
              <a:fillRect t="-16703" b="-16703"/>
            </a:stretch>
          </a:blipFill>
        </p:spPr>
      </p:sp>
      <p:sp>
        <p:nvSpPr>
          <p:cNvPr id="3" name="Freeform 3">
            <a:extLst>
              <a:ext uri="{FF2B5EF4-FFF2-40B4-BE49-F238E27FC236}">
                <a16:creationId xmlns:a16="http://schemas.microsoft.com/office/drawing/2014/main" id="{34F0DBE8-F386-7A28-3999-FEDFE99668B3}"/>
              </a:ext>
            </a:extLst>
          </p:cNvPr>
          <p:cNvSpPr/>
          <p:nvPr/>
        </p:nvSpPr>
        <p:spPr>
          <a:xfrm>
            <a:off x="15468600" y="237058"/>
            <a:ext cx="2057400" cy="1763204"/>
          </a:xfrm>
          <a:custGeom>
            <a:avLst/>
            <a:gdLst/>
            <a:ahLst/>
            <a:cxnLst/>
            <a:rect l="l" t="t" r="r" b="b"/>
            <a:pathLst>
              <a:path w="947177" h="859563">
                <a:moveTo>
                  <a:pt x="0" y="0"/>
                </a:moveTo>
                <a:lnTo>
                  <a:pt x="947177" y="0"/>
                </a:lnTo>
                <a:lnTo>
                  <a:pt x="947177" y="859563"/>
                </a:lnTo>
                <a:lnTo>
                  <a:pt x="0" y="859563"/>
                </a:lnTo>
                <a:lnTo>
                  <a:pt x="0" y="0"/>
                </a:lnTo>
                <a:close/>
              </a:path>
            </a:pathLst>
          </a:custGeom>
          <a:blipFill>
            <a:blip r:embed="rId3"/>
            <a:stretch>
              <a:fillRect/>
            </a:stretch>
          </a:blipFill>
        </p:spPr>
      </p:sp>
      <p:sp>
        <p:nvSpPr>
          <p:cNvPr id="207" name="TextBox 206">
            <a:extLst>
              <a:ext uri="{FF2B5EF4-FFF2-40B4-BE49-F238E27FC236}">
                <a16:creationId xmlns:a16="http://schemas.microsoft.com/office/drawing/2014/main" id="{AA00780B-69A3-9AF6-4F27-150842784641}"/>
              </a:ext>
            </a:extLst>
          </p:cNvPr>
          <p:cNvSpPr txBox="1"/>
          <p:nvPr/>
        </p:nvSpPr>
        <p:spPr>
          <a:xfrm>
            <a:off x="533400" y="355987"/>
            <a:ext cx="13280136" cy="1323439"/>
          </a:xfrm>
          <a:prstGeom prst="rect">
            <a:avLst/>
          </a:prstGeom>
          <a:noFill/>
        </p:spPr>
        <p:txBody>
          <a:bodyPr wrap="square" rtlCol="0">
            <a:spAutoFit/>
          </a:bodyPr>
          <a:lstStyle/>
          <a:p>
            <a:r>
              <a:rPr lang="en-US" sz="4000" b="1" dirty="0">
                <a:latin typeface="Times  New Roman"/>
              </a:rPr>
              <a:t>PYCHARM VÀ ỨNG DỤNG TRONG BÀI TOÁN NHẬN DẠNG CHUYỂN ĐỘNG QUA CAMERA</a:t>
            </a:r>
            <a:endParaRPr lang="en-US" sz="4000" b="1" dirty="0">
              <a:solidFill>
                <a:srgbClr val="1F409A"/>
              </a:solidFill>
              <a:latin typeface="Times  New Roman"/>
              <a:cs typeface="Arial"/>
            </a:endParaRPr>
          </a:p>
        </p:txBody>
      </p:sp>
      <p:pic>
        <p:nvPicPr>
          <p:cNvPr id="208" name="Picture 207" descr="Dai Nam [PPT] Template 15.png">
            <a:extLst>
              <a:ext uri="{FF2B5EF4-FFF2-40B4-BE49-F238E27FC236}">
                <a16:creationId xmlns:a16="http://schemas.microsoft.com/office/drawing/2014/main" id="{4DA7E024-4F28-57A8-B051-2C0F1417A03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3400" y="1714500"/>
            <a:ext cx="12681785" cy="37785"/>
          </a:xfrm>
          <a:prstGeom prst="rect">
            <a:avLst/>
          </a:prstGeom>
        </p:spPr>
      </p:pic>
      <p:sp>
        <p:nvSpPr>
          <p:cNvPr id="4" name="TextBox 3">
            <a:extLst>
              <a:ext uri="{FF2B5EF4-FFF2-40B4-BE49-F238E27FC236}">
                <a16:creationId xmlns:a16="http://schemas.microsoft.com/office/drawing/2014/main" id="{5C1E12ED-9D6C-459C-9A1C-9A6E81C2B005}"/>
              </a:ext>
            </a:extLst>
          </p:cNvPr>
          <p:cNvSpPr txBox="1"/>
          <p:nvPr/>
        </p:nvSpPr>
        <p:spPr>
          <a:xfrm>
            <a:off x="685800" y="2171700"/>
            <a:ext cx="7924800" cy="4832092"/>
          </a:xfrm>
          <a:prstGeom prst="rect">
            <a:avLst/>
          </a:prstGeom>
          <a:noFill/>
        </p:spPr>
        <p:txBody>
          <a:bodyPr wrap="square" rtlCol="0">
            <a:spAutoFit/>
          </a:bodyPr>
          <a:lstStyle/>
          <a:p>
            <a:r>
              <a:rPr lang="en-US" sz="2800" dirty="0"/>
              <a:t>2. PyCharm </a:t>
            </a:r>
            <a:r>
              <a:rPr lang="en-US" sz="2800" dirty="0" err="1"/>
              <a:t>trong</a:t>
            </a:r>
            <a:r>
              <a:rPr lang="en-US" sz="2800" dirty="0"/>
              <a:t> </a:t>
            </a:r>
            <a:r>
              <a:rPr lang="en-US" sz="2800" dirty="0" err="1"/>
              <a:t>bài</a:t>
            </a:r>
            <a:r>
              <a:rPr lang="en-US" sz="2800" dirty="0"/>
              <a:t> </a:t>
            </a:r>
            <a:r>
              <a:rPr lang="en-US" sz="2800" dirty="0" err="1"/>
              <a:t>toán</a:t>
            </a:r>
            <a:r>
              <a:rPr lang="en-US" sz="2800" dirty="0"/>
              <a:t> </a:t>
            </a:r>
            <a:r>
              <a:rPr lang="en-US" sz="2800" dirty="0" err="1"/>
              <a:t>nhận</a:t>
            </a:r>
            <a:r>
              <a:rPr lang="en-US" sz="2800" dirty="0"/>
              <a:t> </a:t>
            </a:r>
            <a:r>
              <a:rPr lang="en-US" sz="2800" dirty="0" err="1"/>
              <a:t>diện</a:t>
            </a:r>
            <a:r>
              <a:rPr lang="en-US" sz="2800" dirty="0"/>
              <a:t> </a:t>
            </a:r>
            <a:r>
              <a:rPr lang="en-US" sz="2800" dirty="0" err="1"/>
              <a:t>chuyển</a:t>
            </a:r>
            <a:r>
              <a:rPr lang="en-US" sz="2800" dirty="0"/>
              <a:t> </a:t>
            </a:r>
            <a:r>
              <a:rPr lang="en-US" sz="2800" dirty="0" err="1"/>
              <a:t>động</a:t>
            </a:r>
            <a:endParaRPr lang="en-US" sz="2800" dirty="0"/>
          </a:p>
          <a:p>
            <a:r>
              <a:rPr lang="en-US" sz="2800" dirty="0"/>
              <a:t>Trong </a:t>
            </a:r>
            <a:r>
              <a:rPr lang="en-US" sz="2800" dirty="0" err="1"/>
              <a:t>bài</a:t>
            </a:r>
            <a:r>
              <a:rPr lang="en-US" sz="2800" dirty="0"/>
              <a:t> </a:t>
            </a:r>
            <a:r>
              <a:rPr lang="en-US" sz="2800" dirty="0" err="1"/>
              <a:t>toán</a:t>
            </a:r>
            <a:r>
              <a:rPr lang="en-US" sz="2800" dirty="0"/>
              <a:t> </a:t>
            </a:r>
            <a:r>
              <a:rPr lang="en-US" sz="2800" dirty="0" err="1"/>
              <a:t>nhận</a:t>
            </a:r>
            <a:r>
              <a:rPr lang="en-US" sz="2800" dirty="0"/>
              <a:t> </a:t>
            </a:r>
            <a:r>
              <a:rPr lang="en-US" sz="2800" dirty="0" err="1"/>
              <a:t>diện</a:t>
            </a:r>
            <a:r>
              <a:rPr lang="en-US" sz="2800" dirty="0"/>
              <a:t> </a:t>
            </a:r>
            <a:r>
              <a:rPr lang="en-US" sz="2800" dirty="0" err="1"/>
              <a:t>chuyển</a:t>
            </a:r>
            <a:r>
              <a:rPr lang="en-US" sz="2800" dirty="0"/>
              <a:t> </a:t>
            </a:r>
            <a:r>
              <a:rPr lang="en-US" sz="2800" dirty="0" err="1"/>
              <a:t>động</a:t>
            </a:r>
            <a:r>
              <a:rPr lang="en-US" sz="2800" dirty="0"/>
              <a:t> </a:t>
            </a:r>
            <a:r>
              <a:rPr lang="en-US" sz="2800" dirty="0" err="1"/>
              <a:t>bằng</a:t>
            </a:r>
            <a:r>
              <a:rPr lang="en-US" sz="2800" dirty="0"/>
              <a:t> camera, PyCharm </a:t>
            </a:r>
            <a:r>
              <a:rPr lang="en-US" sz="2800" dirty="0" err="1"/>
              <a:t>hỗ</a:t>
            </a:r>
            <a:r>
              <a:rPr lang="en-US" sz="2800" dirty="0"/>
              <a:t> </a:t>
            </a:r>
            <a:r>
              <a:rPr lang="en-US" sz="2800" dirty="0" err="1"/>
              <a:t>trợ</a:t>
            </a:r>
            <a:r>
              <a:rPr lang="en-US" sz="2800" dirty="0"/>
              <a:t>:</a:t>
            </a:r>
          </a:p>
          <a:p>
            <a:pPr marL="457200" indent="-457200">
              <a:buFont typeface="Arial" panose="020B0604020202020204" pitchFamily="34" charset="0"/>
              <a:buChar char="•"/>
            </a:pPr>
            <a:r>
              <a:rPr lang="en-US" sz="2800" b="1" dirty="0" err="1"/>
              <a:t>Viết</a:t>
            </a:r>
            <a:r>
              <a:rPr lang="en-US" sz="2800" b="1" dirty="0"/>
              <a:t> &amp; </a:t>
            </a:r>
            <a:r>
              <a:rPr lang="en-US" sz="2800" b="1" dirty="0" err="1"/>
              <a:t>tổ</a:t>
            </a:r>
            <a:r>
              <a:rPr lang="en-US" sz="2800" b="1" dirty="0"/>
              <a:t> </a:t>
            </a:r>
            <a:r>
              <a:rPr lang="en-US" sz="2800" b="1" dirty="0" err="1"/>
              <a:t>chức</a:t>
            </a:r>
            <a:r>
              <a:rPr lang="en-US" sz="2800" b="1" dirty="0"/>
              <a:t> </a:t>
            </a:r>
            <a:r>
              <a:rPr lang="en-US" sz="2800" b="1" dirty="0" err="1"/>
              <a:t>mã</a:t>
            </a:r>
            <a:r>
              <a:rPr lang="en-US" sz="2800" b="1" dirty="0"/>
              <a:t> </a:t>
            </a:r>
            <a:r>
              <a:rPr lang="en-US" sz="2800" b="1" dirty="0" err="1"/>
              <a:t>nguồn</a:t>
            </a:r>
            <a:r>
              <a:rPr lang="en-US" sz="2800" dirty="0"/>
              <a:t>: Cho </a:t>
            </a:r>
            <a:r>
              <a:rPr lang="en-US" sz="2800" dirty="0" err="1"/>
              <a:t>phép</a:t>
            </a:r>
            <a:r>
              <a:rPr lang="en-US" sz="2800" dirty="0"/>
              <a:t> </a:t>
            </a:r>
            <a:r>
              <a:rPr lang="en-US" sz="2800" dirty="0" err="1"/>
              <a:t>lập</a:t>
            </a:r>
            <a:r>
              <a:rPr lang="en-US" sz="2800" dirty="0"/>
              <a:t> </a:t>
            </a:r>
            <a:r>
              <a:rPr lang="en-US" sz="2800" dirty="0" err="1"/>
              <a:t>trình</a:t>
            </a:r>
            <a:r>
              <a:rPr lang="en-US" sz="2800" dirty="0"/>
              <a:t> </a:t>
            </a:r>
            <a:r>
              <a:rPr lang="en-US" sz="2800" dirty="0" err="1"/>
              <a:t>viên</a:t>
            </a:r>
            <a:r>
              <a:rPr lang="en-US" sz="2800" dirty="0"/>
              <a:t> </a:t>
            </a:r>
            <a:r>
              <a:rPr lang="en-US" sz="2800" dirty="0" err="1"/>
              <a:t>xây</a:t>
            </a:r>
            <a:r>
              <a:rPr lang="en-US" sz="2800" dirty="0"/>
              <a:t> </a:t>
            </a:r>
            <a:r>
              <a:rPr lang="en-US" sz="2800" dirty="0" err="1"/>
              <a:t>dựng</a:t>
            </a:r>
            <a:r>
              <a:rPr lang="en-US" sz="2800" dirty="0"/>
              <a:t> </a:t>
            </a:r>
            <a:r>
              <a:rPr lang="en-US" sz="2800" dirty="0" err="1"/>
              <a:t>các</a:t>
            </a:r>
            <a:r>
              <a:rPr lang="en-US" sz="2800" dirty="0"/>
              <a:t> </a:t>
            </a:r>
            <a:r>
              <a:rPr lang="en-US" sz="2800" dirty="0" err="1"/>
              <a:t>mô-đun</a:t>
            </a:r>
            <a:r>
              <a:rPr lang="en-US" sz="2800" dirty="0"/>
              <a:t> </a:t>
            </a:r>
            <a:r>
              <a:rPr lang="en-US" sz="2800" dirty="0" err="1"/>
              <a:t>nhận</a:t>
            </a:r>
            <a:r>
              <a:rPr lang="en-US" sz="2800" dirty="0"/>
              <a:t> </a:t>
            </a:r>
            <a:r>
              <a:rPr lang="en-US" sz="2800" dirty="0" err="1"/>
              <a:t>diện</a:t>
            </a:r>
            <a:r>
              <a:rPr lang="en-US" sz="2800" dirty="0"/>
              <a:t> </a:t>
            </a:r>
            <a:r>
              <a:rPr lang="en-US" sz="2800" dirty="0" err="1"/>
              <a:t>bằng</a:t>
            </a:r>
            <a:r>
              <a:rPr lang="en-US" sz="2800" dirty="0"/>
              <a:t> Python.</a:t>
            </a:r>
          </a:p>
          <a:p>
            <a:pPr marL="457200" indent="-457200">
              <a:buFont typeface="Arial" panose="020B0604020202020204" pitchFamily="34" charset="0"/>
              <a:buChar char="•"/>
            </a:pPr>
            <a:r>
              <a:rPr lang="en-US" sz="2800" b="1" dirty="0" err="1"/>
              <a:t>Tích</a:t>
            </a:r>
            <a:r>
              <a:rPr lang="en-US" sz="2800" b="1" dirty="0"/>
              <a:t> </a:t>
            </a:r>
            <a:r>
              <a:rPr lang="en-US" sz="2800" b="1" dirty="0" err="1"/>
              <a:t>hợp</a:t>
            </a:r>
            <a:r>
              <a:rPr lang="en-US" sz="2800" b="1" dirty="0"/>
              <a:t> OpenCV</a:t>
            </a:r>
            <a:r>
              <a:rPr lang="en-US" sz="2800" dirty="0"/>
              <a:t>: </a:t>
            </a:r>
            <a:r>
              <a:rPr lang="en-US" sz="2800" dirty="0" err="1"/>
              <a:t>Hỗ</a:t>
            </a:r>
            <a:r>
              <a:rPr lang="en-US" sz="2800" dirty="0"/>
              <a:t> </a:t>
            </a:r>
            <a:r>
              <a:rPr lang="en-US" sz="2800" dirty="0" err="1"/>
              <a:t>trợ</a:t>
            </a:r>
            <a:r>
              <a:rPr lang="en-US" sz="2800" dirty="0"/>
              <a:t> </a:t>
            </a:r>
            <a:r>
              <a:rPr lang="en-US" sz="2800" dirty="0" err="1"/>
              <a:t>xử</a:t>
            </a:r>
            <a:r>
              <a:rPr lang="en-US" sz="2800" dirty="0"/>
              <a:t> </a:t>
            </a:r>
            <a:r>
              <a:rPr lang="en-US" sz="2800" dirty="0" err="1"/>
              <a:t>lý</a:t>
            </a:r>
            <a:r>
              <a:rPr lang="en-US" sz="2800" dirty="0"/>
              <a:t> </a:t>
            </a:r>
            <a:r>
              <a:rPr lang="en-US" sz="2800" dirty="0" err="1"/>
              <a:t>ảnh</a:t>
            </a:r>
            <a:r>
              <a:rPr lang="en-US" sz="2800" dirty="0"/>
              <a:t>, </a:t>
            </a:r>
            <a:r>
              <a:rPr lang="en-US" sz="2800" dirty="0" err="1"/>
              <a:t>nhận</a:t>
            </a:r>
            <a:r>
              <a:rPr lang="en-US" sz="2800" dirty="0"/>
              <a:t> </a:t>
            </a:r>
            <a:r>
              <a:rPr lang="en-US" sz="2800" dirty="0" err="1"/>
              <a:t>diện</a:t>
            </a:r>
            <a:r>
              <a:rPr lang="en-US" sz="2800" dirty="0"/>
              <a:t> </a:t>
            </a:r>
            <a:r>
              <a:rPr lang="en-US" sz="2800" dirty="0" err="1"/>
              <a:t>khuôn</a:t>
            </a:r>
            <a:r>
              <a:rPr lang="en-US" sz="2800" dirty="0"/>
              <a:t> </a:t>
            </a:r>
            <a:r>
              <a:rPr lang="en-US" sz="2800" dirty="0" err="1"/>
              <a:t>mặt</a:t>
            </a:r>
            <a:r>
              <a:rPr lang="en-US" sz="2800" dirty="0"/>
              <a:t>, </a:t>
            </a:r>
            <a:r>
              <a:rPr lang="en-US" sz="2800" dirty="0" err="1"/>
              <a:t>theo</a:t>
            </a:r>
            <a:r>
              <a:rPr lang="en-US" sz="2800" dirty="0"/>
              <a:t> </a:t>
            </a:r>
            <a:r>
              <a:rPr lang="en-US" sz="2800" dirty="0" err="1"/>
              <a:t>dõi</a:t>
            </a:r>
            <a:r>
              <a:rPr lang="en-US" sz="2800" dirty="0"/>
              <a:t> </a:t>
            </a:r>
            <a:r>
              <a:rPr lang="en-US" sz="2800" dirty="0" err="1"/>
              <a:t>chuyển</a:t>
            </a:r>
            <a:r>
              <a:rPr lang="en-US" sz="2800" dirty="0"/>
              <a:t> </a:t>
            </a:r>
            <a:r>
              <a:rPr lang="en-US" sz="2800" dirty="0" err="1"/>
              <a:t>động</a:t>
            </a:r>
            <a:r>
              <a:rPr lang="en-US" sz="2800" dirty="0"/>
              <a:t>.</a:t>
            </a:r>
          </a:p>
          <a:p>
            <a:pPr marL="457200" indent="-457200">
              <a:buFont typeface="Arial" panose="020B0604020202020204" pitchFamily="34" charset="0"/>
              <a:buChar char="•"/>
            </a:pPr>
            <a:endParaRPr lang="vi-VN" sz="2800" dirty="0">
              <a:latin typeface="Times  New Roman"/>
            </a:endParaRPr>
          </a:p>
          <a:p>
            <a:endParaRPr lang="en-US" sz="2800" dirty="0">
              <a:latin typeface="Times  New Roman"/>
            </a:endParaRPr>
          </a:p>
        </p:txBody>
      </p:sp>
      <p:pic>
        <p:nvPicPr>
          <p:cNvPr id="6" name="Picture 5">
            <a:extLst>
              <a:ext uri="{FF2B5EF4-FFF2-40B4-BE49-F238E27FC236}">
                <a16:creationId xmlns:a16="http://schemas.microsoft.com/office/drawing/2014/main" id="{EF28353B-6866-7AE7-1C5B-53B7B5514B04}"/>
              </a:ext>
            </a:extLst>
          </p:cNvPr>
          <p:cNvPicPr>
            <a:picLocks noChangeAspect="1"/>
          </p:cNvPicPr>
          <p:nvPr/>
        </p:nvPicPr>
        <p:blipFill>
          <a:blip r:embed="rId5"/>
          <a:stretch>
            <a:fillRect/>
          </a:stretch>
        </p:blipFill>
        <p:spPr>
          <a:xfrm>
            <a:off x="10398227" y="3311252"/>
            <a:ext cx="7867650" cy="6324600"/>
          </a:xfrm>
          <a:prstGeom prst="rect">
            <a:avLst/>
          </a:prstGeom>
        </p:spPr>
      </p:pic>
    </p:spTree>
    <p:extLst>
      <p:ext uri="{BB962C8B-B14F-4D97-AF65-F5344CB8AC3E}">
        <p14:creationId xmlns:p14="http://schemas.microsoft.com/office/powerpoint/2010/main" val="7328835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3FB650-67DA-8C87-FD61-66472F1406EC}"/>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BA73C076-022A-E8F2-2F6C-9B94CCCD89E9}"/>
              </a:ext>
            </a:extLst>
          </p:cNvPr>
          <p:cNvSpPr/>
          <p:nvPr/>
        </p:nvSpPr>
        <p:spPr>
          <a:xfrm>
            <a:off x="0" y="9635852"/>
            <a:ext cx="18288000" cy="651148"/>
          </a:xfrm>
          <a:custGeom>
            <a:avLst/>
            <a:gdLst/>
            <a:ahLst/>
            <a:cxnLst/>
            <a:rect l="l" t="t" r="r" b="b"/>
            <a:pathLst>
              <a:path w="18288000" h="651148">
                <a:moveTo>
                  <a:pt x="0" y="0"/>
                </a:moveTo>
                <a:lnTo>
                  <a:pt x="18288000" y="0"/>
                </a:lnTo>
                <a:lnTo>
                  <a:pt x="18288000" y="651148"/>
                </a:lnTo>
                <a:lnTo>
                  <a:pt x="0" y="651148"/>
                </a:lnTo>
                <a:lnTo>
                  <a:pt x="0" y="0"/>
                </a:lnTo>
                <a:close/>
              </a:path>
            </a:pathLst>
          </a:custGeom>
          <a:blipFill>
            <a:blip r:embed="rId2"/>
            <a:stretch>
              <a:fillRect t="-16703" b="-16703"/>
            </a:stretch>
          </a:blipFill>
        </p:spPr>
      </p:sp>
      <p:sp>
        <p:nvSpPr>
          <p:cNvPr id="3" name="Freeform 3">
            <a:extLst>
              <a:ext uri="{FF2B5EF4-FFF2-40B4-BE49-F238E27FC236}">
                <a16:creationId xmlns:a16="http://schemas.microsoft.com/office/drawing/2014/main" id="{B5B2407A-4FFC-FACD-5F5D-A3EE624EC894}"/>
              </a:ext>
            </a:extLst>
          </p:cNvPr>
          <p:cNvSpPr/>
          <p:nvPr/>
        </p:nvSpPr>
        <p:spPr>
          <a:xfrm>
            <a:off x="15468600" y="237058"/>
            <a:ext cx="2057400" cy="1763204"/>
          </a:xfrm>
          <a:custGeom>
            <a:avLst/>
            <a:gdLst/>
            <a:ahLst/>
            <a:cxnLst/>
            <a:rect l="l" t="t" r="r" b="b"/>
            <a:pathLst>
              <a:path w="947177" h="859563">
                <a:moveTo>
                  <a:pt x="0" y="0"/>
                </a:moveTo>
                <a:lnTo>
                  <a:pt x="947177" y="0"/>
                </a:lnTo>
                <a:lnTo>
                  <a:pt x="947177" y="859563"/>
                </a:lnTo>
                <a:lnTo>
                  <a:pt x="0" y="859563"/>
                </a:lnTo>
                <a:lnTo>
                  <a:pt x="0" y="0"/>
                </a:lnTo>
                <a:close/>
              </a:path>
            </a:pathLst>
          </a:custGeom>
          <a:blipFill>
            <a:blip r:embed="rId3"/>
            <a:stretch>
              <a:fillRect/>
            </a:stretch>
          </a:blipFill>
        </p:spPr>
      </p:sp>
      <p:sp>
        <p:nvSpPr>
          <p:cNvPr id="207" name="TextBox 206">
            <a:extLst>
              <a:ext uri="{FF2B5EF4-FFF2-40B4-BE49-F238E27FC236}">
                <a16:creationId xmlns:a16="http://schemas.microsoft.com/office/drawing/2014/main" id="{52055E2B-4E37-F4CA-1941-F7ECB4CC5345}"/>
              </a:ext>
            </a:extLst>
          </p:cNvPr>
          <p:cNvSpPr txBox="1"/>
          <p:nvPr/>
        </p:nvSpPr>
        <p:spPr>
          <a:xfrm>
            <a:off x="533400" y="355987"/>
            <a:ext cx="13280136" cy="1323439"/>
          </a:xfrm>
          <a:prstGeom prst="rect">
            <a:avLst/>
          </a:prstGeom>
          <a:noFill/>
        </p:spPr>
        <p:txBody>
          <a:bodyPr wrap="square" rtlCol="0">
            <a:spAutoFit/>
          </a:bodyPr>
          <a:lstStyle/>
          <a:p>
            <a:r>
              <a:rPr lang="en-US" sz="4000" b="1" dirty="0">
                <a:latin typeface="Times  New Roman"/>
              </a:rPr>
              <a:t>PYCHARM VÀ ỨNG DỤNG TRONG BÀI TOÁN NHẬN DẠNG CHUYỂN ĐỘNG QUA CAMERA</a:t>
            </a:r>
            <a:endParaRPr lang="en-US" sz="4000" b="1" dirty="0">
              <a:solidFill>
                <a:srgbClr val="1F409A"/>
              </a:solidFill>
              <a:latin typeface="Times  New Roman"/>
              <a:cs typeface="Arial"/>
            </a:endParaRPr>
          </a:p>
        </p:txBody>
      </p:sp>
      <p:pic>
        <p:nvPicPr>
          <p:cNvPr id="208" name="Picture 207" descr="Dai Nam [PPT] Template 15.png">
            <a:extLst>
              <a:ext uri="{FF2B5EF4-FFF2-40B4-BE49-F238E27FC236}">
                <a16:creationId xmlns:a16="http://schemas.microsoft.com/office/drawing/2014/main" id="{9012FFB7-8FCC-5358-5B45-A300CFAE57B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3400" y="1714500"/>
            <a:ext cx="12681785" cy="37785"/>
          </a:xfrm>
          <a:prstGeom prst="rect">
            <a:avLst/>
          </a:prstGeom>
        </p:spPr>
      </p:pic>
      <p:sp>
        <p:nvSpPr>
          <p:cNvPr id="4" name="TextBox 3">
            <a:extLst>
              <a:ext uri="{FF2B5EF4-FFF2-40B4-BE49-F238E27FC236}">
                <a16:creationId xmlns:a16="http://schemas.microsoft.com/office/drawing/2014/main" id="{D0174D23-294D-62F2-8E41-C0F7197F9F42}"/>
              </a:ext>
            </a:extLst>
          </p:cNvPr>
          <p:cNvSpPr txBox="1"/>
          <p:nvPr/>
        </p:nvSpPr>
        <p:spPr>
          <a:xfrm>
            <a:off x="568377" y="2905112"/>
            <a:ext cx="10913806" cy="4832092"/>
          </a:xfrm>
          <a:prstGeom prst="rect">
            <a:avLst/>
          </a:prstGeom>
          <a:noFill/>
        </p:spPr>
        <p:txBody>
          <a:bodyPr wrap="square" rtlCol="0">
            <a:spAutoFit/>
          </a:bodyPr>
          <a:lstStyle/>
          <a:p>
            <a:r>
              <a:rPr lang="vi-VN" sz="2800" b="1" dirty="0"/>
              <a:t>1. Thu thập Dữ liệu</a:t>
            </a:r>
          </a:p>
          <a:p>
            <a:pPr>
              <a:buFont typeface="Arial" panose="020B0604020202020204" pitchFamily="34" charset="0"/>
              <a:buChar char="•"/>
            </a:pPr>
            <a:r>
              <a:rPr lang="vi-VN" sz="2800" b="1" dirty="0"/>
              <a:t>Dữ liệu video hoặc ảnh</a:t>
            </a:r>
            <a:r>
              <a:rPr lang="vi-VN" sz="2800" dirty="0"/>
              <a:t>: Quay các video hoặc chụp ảnh trong các tình huống hành động cụ thể.</a:t>
            </a:r>
          </a:p>
          <a:p>
            <a:pPr>
              <a:buFont typeface="Arial" panose="020B0604020202020204" pitchFamily="34" charset="0"/>
              <a:buChar char="•"/>
            </a:pPr>
            <a:r>
              <a:rPr lang="vi-VN" sz="2800" b="1" dirty="0"/>
              <a:t>Gắn nhãn dữ liệu (Labeling)</a:t>
            </a:r>
            <a:r>
              <a:rPr lang="vi-VN" sz="2800" dirty="0"/>
              <a:t>: Sử dụng các công cụ như </a:t>
            </a:r>
            <a:r>
              <a:rPr lang="vi-VN" sz="2800" b="1" dirty="0"/>
              <a:t>LabelImg</a:t>
            </a:r>
            <a:r>
              <a:rPr lang="vi-VN" sz="2800" dirty="0"/>
              <a:t> hoặc </a:t>
            </a:r>
            <a:r>
              <a:rPr lang="vi-VN" sz="2800" b="1" dirty="0"/>
              <a:t>CVAT</a:t>
            </a:r>
            <a:r>
              <a:rPr lang="vi-VN" sz="2800" dirty="0"/>
              <a:t> để đánh dấu vùng có chuyển động hoặc đối tượng cần nhận diện.</a:t>
            </a:r>
          </a:p>
          <a:p>
            <a:pPr>
              <a:buFont typeface="Arial" panose="020B0604020202020204" pitchFamily="34" charset="0"/>
              <a:buChar char="•"/>
            </a:pPr>
            <a:r>
              <a:rPr lang="vi-VN" sz="2800" b="1" dirty="0"/>
              <a:t>Phân loại hành động</a:t>
            </a:r>
            <a:r>
              <a:rPr lang="vi-VN" sz="2800" dirty="0"/>
              <a:t>: Ví dụ: Đi, chạy, ngồi, đứng...</a:t>
            </a:r>
            <a:endParaRPr lang="en-US" sz="2800" dirty="0"/>
          </a:p>
          <a:p>
            <a:r>
              <a:rPr lang="en-US" sz="2800" b="1" dirty="0">
                <a:latin typeface="Times  New Roman"/>
              </a:rPr>
              <a:t>2. </a:t>
            </a:r>
            <a:r>
              <a:rPr lang="en-US" sz="2800" dirty="0"/>
              <a:t>Chia </a:t>
            </a:r>
            <a:r>
              <a:rPr lang="en-US" sz="2800" dirty="0" err="1"/>
              <a:t>tập</a:t>
            </a:r>
            <a:r>
              <a:rPr lang="en-US" sz="2800" dirty="0"/>
              <a:t> </a:t>
            </a:r>
            <a:r>
              <a:rPr lang="en-US" sz="2800" dirty="0" err="1"/>
              <a:t>dữ</a:t>
            </a:r>
            <a:r>
              <a:rPr lang="en-US" sz="2800" dirty="0"/>
              <a:t> </a:t>
            </a:r>
            <a:r>
              <a:rPr lang="en-US" sz="2800" dirty="0" err="1"/>
              <a:t>liệu</a:t>
            </a:r>
            <a:endParaRPr lang="en-US" sz="2800" dirty="0"/>
          </a:p>
          <a:p>
            <a:endParaRPr lang="en-US" sz="2800" dirty="0"/>
          </a:p>
          <a:p>
            <a:endParaRPr lang="vi-VN" sz="2800" b="1" dirty="0">
              <a:latin typeface="Times  New Roman"/>
            </a:endParaRPr>
          </a:p>
          <a:p>
            <a:endParaRPr lang="en-US" sz="2800" dirty="0">
              <a:latin typeface="Times  New Roman"/>
            </a:endParaRPr>
          </a:p>
        </p:txBody>
      </p:sp>
      <p:sp>
        <p:nvSpPr>
          <p:cNvPr id="5" name="TextBox 4">
            <a:extLst>
              <a:ext uri="{FF2B5EF4-FFF2-40B4-BE49-F238E27FC236}">
                <a16:creationId xmlns:a16="http://schemas.microsoft.com/office/drawing/2014/main" id="{EA0E8D57-AB98-D370-698C-6BC619E8BCAB}"/>
              </a:ext>
            </a:extLst>
          </p:cNvPr>
          <p:cNvSpPr txBox="1"/>
          <p:nvPr/>
        </p:nvSpPr>
        <p:spPr>
          <a:xfrm>
            <a:off x="533400" y="1868269"/>
            <a:ext cx="5943600" cy="646331"/>
          </a:xfrm>
          <a:prstGeom prst="rect">
            <a:avLst/>
          </a:prstGeom>
          <a:noFill/>
        </p:spPr>
        <p:txBody>
          <a:bodyPr wrap="square" rtlCol="0">
            <a:spAutoFit/>
          </a:bodyPr>
          <a:lstStyle/>
          <a:p>
            <a:r>
              <a:rPr lang="en-US" sz="3600" dirty="0">
                <a:latin typeface="Times  New Roman"/>
              </a:rPr>
              <a:t>Quy </a:t>
            </a:r>
            <a:r>
              <a:rPr lang="en-US" sz="3600" dirty="0" err="1">
                <a:latin typeface="Times  New Roman"/>
              </a:rPr>
              <a:t>trình</a:t>
            </a:r>
            <a:r>
              <a:rPr lang="en-US" sz="3600" dirty="0">
                <a:latin typeface="Times  New Roman"/>
              </a:rPr>
              <a:t> </a:t>
            </a:r>
            <a:r>
              <a:rPr lang="en-US" sz="3600" dirty="0" err="1">
                <a:latin typeface="Times  New Roman"/>
              </a:rPr>
              <a:t>thực</a:t>
            </a:r>
            <a:r>
              <a:rPr lang="en-US" sz="3600" dirty="0">
                <a:latin typeface="Times  New Roman"/>
              </a:rPr>
              <a:t> </a:t>
            </a:r>
            <a:r>
              <a:rPr lang="en-US" sz="3600" dirty="0" err="1">
                <a:latin typeface="Times  New Roman"/>
              </a:rPr>
              <a:t>hiện</a:t>
            </a:r>
            <a:endParaRPr lang="en-US" sz="3600" dirty="0">
              <a:latin typeface="Times  New Roman"/>
            </a:endParaRPr>
          </a:p>
        </p:txBody>
      </p:sp>
      <p:pic>
        <p:nvPicPr>
          <p:cNvPr id="17" name="Picture 16">
            <a:extLst>
              <a:ext uri="{FF2B5EF4-FFF2-40B4-BE49-F238E27FC236}">
                <a16:creationId xmlns:a16="http://schemas.microsoft.com/office/drawing/2014/main" id="{76CA40C6-B6B8-41B4-007E-180E9386DD01}"/>
              </a:ext>
            </a:extLst>
          </p:cNvPr>
          <p:cNvPicPr>
            <a:picLocks noChangeAspect="1"/>
          </p:cNvPicPr>
          <p:nvPr/>
        </p:nvPicPr>
        <p:blipFill>
          <a:blip r:embed="rId5"/>
          <a:stretch>
            <a:fillRect/>
          </a:stretch>
        </p:blipFill>
        <p:spPr>
          <a:xfrm>
            <a:off x="14611095" y="2246609"/>
            <a:ext cx="2919821" cy="2907952"/>
          </a:xfrm>
          <a:prstGeom prst="rect">
            <a:avLst/>
          </a:prstGeom>
        </p:spPr>
      </p:pic>
      <p:sp>
        <p:nvSpPr>
          <p:cNvPr id="9" name="TextBox 8">
            <a:extLst>
              <a:ext uri="{FF2B5EF4-FFF2-40B4-BE49-F238E27FC236}">
                <a16:creationId xmlns:a16="http://schemas.microsoft.com/office/drawing/2014/main" id="{4E9DA717-E1BC-83EB-CDCE-A3C33374B00F}"/>
              </a:ext>
            </a:extLst>
          </p:cNvPr>
          <p:cNvSpPr txBox="1"/>
          <p:nvPr/>
        </p:nvSpPr>
        <p:spPr>
          <a:xfrm>
            <a:off x="4572000" y="4962521"/>
            <a:ext cx="9144000" cy="369332"/>
          </a:xfrm>
          <a:prstGeom prst="rect">
            <a:avLst/>
          </a:prstGeom>
          <a:noFill/>
        </p:spPr>
        <p:txBody>
          <a:bodyPr wrap="square">
            <a:spAutoFit/>
          </a:bodyPr>
          <a:lstStyle/>
          <a:p>
            <a:endParaRPr lang="en-US" dirty="0"/>
          </a:p>
        </p:txBody>
      </p:sp>
      <p:pic>
        <p:nvPicPr>
          <p:cNvPr id="11" name="Picture 10">
            <a:extLst>
              <a:ext uri="{FF2B5EF4-FFF2-40B4-BE49-F238E27FC236}">
                <a16:creationId xmlns:a16="http://schemas.microsoft.com/office/drawing/2014/main" id="{8EA56129-D541-31C7-0403-6AAD54683010}"/>
              </a:ext>
            </a:extLst>
          </p:cNvPr>
          <p:cNvPicPr>
            <a:picLocks noChangeAspect="1"/>
          </p:cNvPicPr>
          <p:nvPr/>
        </p:nvPicPr>
        <p:blipFill>
          <a:blip r:embed="rId6"/>
          <a:stretch>
            <a:fillRect/>
          </a:stretch>
        </p:blipFill>
        <p:spPr>
          <a:xfrm>
            <a:off x="10991595" y="5494943"/>
            <a:ext cx="7239000" cy="4107303"/>
          </a:xfrm>
          <a:prstGeom prst="rect">
            <a:avLst/>
          </a:prstGeom>
        </p:spPr>
      </p:pic>
    </p:spTree>
    <p:extLst>
      <p:ext uri="{BB962C8B-B14F-4D97-AF65-F5344CB8AC3E}">
        <p14:creationId xmlns:p14="http://schemas.microsoft.com/office/powerpoint/2010/main" val="24381501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ustom 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13457</TotalTime>
  <Words>829</Words>
  <Application>Microsoft Office PowerPoint</Application>
  <PresentationFormat>Custom</PresentationFormat>
  <Paragraphs>80</Paragraphs>
  <Slides>12</Slides>
  <Notes>2</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12</vt:i4>
      </vt:variant>
    </vt:vector>
  </HeadingPairs>
  <TitlesOfParts>
    <vt:vector size="25" baseType="lpstr">
      <vt:lpstr>Times    New Roman</vt:lpstr>
      <vt:lpstr>Times         New Roman</vt:lpstr>
      <vt:lpstr>Times        New Roman</vt:lpstr>
      <vt:lpstr>Times       New Roman</vt:lpstr>
      <vt:lpstr>Times  New Roman</vt:lpstr>
      <vt:lpstr>Times      New Roman</vt:lpstr>
      <vt:lpstr>Times          New Roman</vt:lpstr>
      <vt:lpstr>Times           New Roman</vt:lpstr>
      <vt:lpstr>Times   New Roman</vt:lpstr>
      <vt:lpstr>Arial</vt:lpstr>
      <vt:lpstr>Calibri</vt:lpstr>
      <vt:lpstr>Arial Unicode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Tập huấn nhập học 2024</dc:title>
  <dc:creator>Admin</dc:creator>
  <cp:lastModifiedBy>Admin</cp:lastModifiedBy>
  <cp:revision>97</cp:revision>
  <dcterms:created xsi:type="dcterms:W3CDTF">2006-08-16T00:00:00Z</dcterms:created>
  <dcterms:modified xsi:type="dcterms:W3CDTF">2025-02-27T03:10:45Z</dcterms:modified>
  <dc:identifier>DAGG9A1kugA</dc:identifier>
</cp:coreProperties>
</file>